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68" r:id="rId2"/>
    <p:sldId id="256" r:id="rId3"/>
    <p:sldId id="264" r:id="rId4"/>
    <p:sldId id="267" r:id="rId5"/>
    <p:sldId id="257" r:id="rId6"/>
    <p:sldId id="258" r:id="rId7"/>
    <p:sldId id="260" r:id="rId8"/>
    <p:sldId id="259" r:id="rId9"/>
    <p:sldId id="261" r:id="rId10"/>
    <p:sldId id="263" r:id="rId11"/>
    <p:sldId id="265" r:id="rId12"/>
    <p:sldId id="262" r:id="rId13"/>
    <p:sldId id="266"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990"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file:///C:\Users\Public\pathloss%20iman.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Public\pathloss%20iman.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072056239015818"/>
          <c:y val="9.0278083896497593E-2"/>
          <c:w val="0.70474516695957823"/>
          <c:h val="0.82291945705653569"/>
        </c:manualLayout>
      </c:layout>
      <c:scatterChart>
        <c:scatterStyle val="lineMarker"/>
        <c:varyColors val="0"/>
        <c:ser>
          <c:idx val="0"/>
          <c:order val="0"/>
          <c:tx>
            <c:strRef>
              <c:f>'TV band Pathloss-1000m (2)'!$C$3</c:f>
              <c:strCache>
                <c:ptCount val="1"/>
                <c:pt idx="0">
                  <c:v>57</c:v>
                </c:pt>
              </c:strCache>
            </c:strRef>
          </c:tx>
          <c:spPr>
            <a:ln w="12700">
              <a:solidFill>
                <a:srgbClr val="000080"/>
              </a:solidFill>
              <a:prstDash val="solid"/>
            </a:ln>
          </c:spPr>
          <c:marker>
            <c:symbol val="diamond"/>
            <c:size val="5"/>
            <c:spPr>
              <a:solidFill>
                <a:srgbClr val="000080"/>
              </a:solidFill>
              <a:ln>
                <a:solidFill>
                  <a:srgbClr val="000080"/>
                </a:solidFill>
                <a:prstDash val="solid"/>
              </a:ln>
            </c:spPr>
          </c:marker>
          <c:xVal>
            <c:numRef>
              <c:f>'TV band Pathloss-1000m (2)'!$A$19:$A$23</c:f>
              <c:numCache>
                <c:formatCode>General</c:formatCode>
                <c:ptCount val="5"/>
                <c:pt idx="0">
                  <c:v>1</c:v>
                </c:pt>
                <c:pt idx="1">
                  <c:v>10</c:v>
                </c:pt>
                <c:pt idx="2">
                  <c:v>100</c:v>
                </c:pt>
                <c:pt idx="3">
                  <c:v>1000</c:v>
                </c:pt>
                <c:pt idx="4">
                  <c:v>10000</c:v>
                </c:pt>
              </c:numCache>
            </c:numRef>
          </c:xVal>
          <c:yVal>
            <c:numRef>
              <c:f>'TV band Pathloss-1000m (2)'!$C$19:$C$23</c:f>
              <c:numCache>
                <c:formatCode>0.0</c:formatCode>
                <c:ptCount val="5"/>
                <c:pt idx="0">
                  <c:v>12.486727720782294</c:v>
                </c:pt>
                <c:pt idx="1">
                  <c:v>-7.5132722792177056</c:v>
                </c:pt>
                <c:pt idx="2">
                  <c:v>-27.513272279217702</c:v>
                </c:pt>
                <c:pt idx="3">
                  <c:v>-47.513272279217702</c:v>
                </c:pt>
                <c:pt idx="4">
                  <c:v>-67.513272279217702</c:v>
                </c:pt>
              </c:numCache>
            </c:numRef>
          </c:yVal>
          <c:smooth val="0"/>
        </c:ser>
        <c:ser>
          <c:idx val="1"/>
          <c:order val="1"/>
          <c:tx>
            <c:strRef>
              <c:f>'TV band Pathloss-1000m (2)'!$D$3</c:f>
              <c:strCache>
                <c:ptCount val="1"/>
                <c:pt idx="0">
                  <c:v>84</c:v>
                </c:pt>
              </c:strCache>
            </c:strRef>
          </c:tx>
          <c:spPr>
            <a:ln w="12700">
              <a:solidFill>
                <a:srgbClr val="FF00FF"/>
              </a:solidFill>
              <a:prstDash val="solid"/>
            </a:ln>
          </c:spPr>
          <c:marker>
            <c:symbol val="square"/>
            <c:size val="5"/>
            <c:spPr>
              <a:solidFill>
                <a:srgbClr val="FF00FF"/>
              </a:solidFill>
              <a:ln>
                <a:solidFill>
                  <a:srgbClr val="FF00FF"/>
                </a:solidFill>
                <a:prstDash val="solid"/>
              </a:ln>
            </c:spPr>
          </c:marker>
          <c:xVal>
            <c:numRef>
              <c:f>'TV band Pathloss-1000m (2)'!$A$19:$A$23</c:f>
              <c:numCache>
                <c:formatCode>General</c:formatCode>
                <c:ptCount val="5"/>
                <c:pt idx="0">
                  <c:v>1</c:v>
                </c:pt>
                <c:pt idx="1">
                  <c:v>10</c:v>
                </c:pt>
                <c:pt idx="2">
                  <c:v>100</c:v>
                </c:pt>
                <c:pt idx="3">
                  <c:v>1000</c:v>
                </c:pt>
                <c:pt idx="4">
                  <c:v>10000</c:v>
                </c:pt>
              </c:numCache>
            </c:numRef>
          </c:xVal>
          <c:yVal>
            <c:numRef>
              <c:f>'TV band Pathloss-1000m (2)'!$D$19:$D$23</c:f>
              <c:numCache>
                <c:formatCode>0.0</c:formatCode>
                <c:ptCount val="5"/>
                <c:pt idx="0">
                  <c:v>9.1186391129944866</c:v>
                </c:pt>
                <c:pt idx="1">
                  <c:v>-10.881360887005513</c:v>
                </c:pt>
                <c:pt idx="2">
                  <c:v>-30.881360887005513</c:v>
                </c:pt>
                <c:pt idx="3">
                  <c:v>-50.881360887005513</c:v>
                </c:pt>
                <c:pt idx="4">
                  <c:v>-70.881360887005513</c:v>
                </c:pt>
              </c:numCache>
            </c:numRef>
          </c:yVal>
          <c:smooth val="0"/>
        </c:ser>
        <c:ser>
          <c:idx val="2"/>
          <c:order val="2"/>
          <c:tx>
            <c:strRef>
              <c:f>'TV band Pathloss-1000m (2)'!$E$3</c:f>
              <c:strCache>
                <c:ptCount val="1"/>
                <c:pt idx="0">
                  <c:v>195</c:v>
                </c:pt>
              </c:strCache>
            </c:strRef>
          </c:tx>
          <c:spPr>
            <a:ln w="12700">
              <a:solidFill>
                <a:srgbClr val="FFFF00"/>
              </a:solidFill>
              <a:prstDash val="solid"/>
            </a:ln>
          </c:spPr>
          <c:marker>
            <c:symbol val="triangle"/>
            <c:size val="5"/>
            <c:spPr>
              <a:solidFill>
                <a:srgbClr val="FFFF00"/>
              </a:solidFill>
              <a:ln>
                <a:solidFill>
                  <a:srgbClr val="FFFF00"/>
                </a:solidFill>
                <a:prstDash val="solid"/>
              </a:ln>
            </c:spPr>
          </c:marker>
          <c:xVal>
            <c:numRef>
              <c:f>'TV band Pathloss-1000m (2)'!$A$19:$A$23</c:f>
              <c:numCache>
                <c:formatCode>General</c:formatCode>
                <c:ptCount val="5"/>
                <c:pt idx="0">
                  <c:v>1</c:v>
                </c:pt>
                <c:pt idx="1">
                  <c:v>10</c:v>
                </c:pt>
                <c:pt idx="2">
                  <c:v>100</c:v>
                </c:pt>
                <c:pt idx="3">
                  <c:v>1000</c:v>
                </c:pt>
                <c:pt idx="4">
                  <c:v>10000</c:v>
                </c:pt>
              </c:numCache>
            </c:numRef>
          </c:xVal>
          <c:yVal>
            <c:numRef>
              <c:f>'TV band Pathloss-1000m (2)'!$E$19:$E$23</c:f>
              <c:numCache>
                <c:formatCode>0.0</c:formatCode>
                <c:ptCount val="5"/>
                <c:pt idx="0">
                  <c:v>1.8035326069817579</c:v>
                </c:pt>
                <c:pt idx="1">
                  <c:v>-18.196467393018239</c:v>
                </c:pt>
                <c:pt idx="2">
                  <c:v>-38.196467393018239</c:v>
                </c:pt>
                <c:pt idx="3">
                  <c:v>-58.196467393018239</c:v>
                </c:pt>
                <c:pt idx="4">
                  <c:v>-78.196467393018239</c:v>
                </c:pt>
              </c:numCache>
            </c:numRef>
          </c:yVal>
          <c:smooth val="0"/>
        </c:ser>
        <c:ser>
          <c:idx val="3"/>
          <c:order val="3"/>
          <c:tx>
            <c:strRef>
              <c:f>'TV band Pathloss-1000m (2)'!$F$3</c:f>
              <c:strCache>
                <c:ptCount val="1"/>
                <c:pt idx="0">
                  <c:v>500</c:v>
                </c:pt>
              </c:strCache>
            </c:strRef>
          </c:tx>
          <c:spPr>
            <a:ln w="12700">
              <a:solidFill>
                <a:srgbClr val="00FFFF"/>
              </a:solidFill>
              <a:prstDash val="solid"/>
            </a:ln>
          </c:spPr>
          <c:marker>
            <c:symbol val="x"/>
            <c:size val="5"/>
            <c:spPr>
              <a:noFill/>
              <a:ln>
                <a:solidFill>
                  <a:srgbClr val="00FFFF"/>
                </a:solidFill>
                <a:prstDash val="solid"/>
              </a:ln>
            </c:spPr>
          </c:marker>
          <c:xVal>
            <c:numRef>
              <c:f>'TV band Pathloss-1000m (2)'!$A$19:$A$23</c:f>
              <c:numCache>
                <c:formatCode>General</c:formatCode>
                <c:ptCount val="5"/>
                <c:pt idx="0">
                  <c:v>1</c:v>
                </c:pt>
                <c:pt idx="1">
                  <c:v>10</c:v>
                </c:pt>
                <c:pt idx="2">
                  <c:v>100</c:v>
                </c:pt>
                <c:pt idx="3">
                  <c:v>1000</c:v>
                </c:pt>
                <c:pt idx="4">
                  <c:v>10000</c:v>
                </c:pt>
              </c:numCache>
            </c:numRef>
          </c:xVal>
          <c:yVal>
            <c:numRef>
              <c:f>'TV band Pathloss-1000m (2)'!$F$19:$F$23</c:f>
              <c:numCache>
                <c:formatCode>0.0</c:formatCode>
                <c:ptCount val="5"/>
                <c:pt idx="0">
                  <c:v>-6.3751752524882548</c:v>
                </c:pt>
                <c:pt idx="1">
                  <c:v>-26.375175252488255</c:v>
                </c:pt>
                <c:pt idx="2">
                  <c:v>-46.375175252488248</c:v>
                </c:pt>
                <c:pt idx="3">
                  <c:v>-66.375175252488248</c:v>
                </c:pt>
                <c:pt idx="4">
                  <c:v>-86.375175252488248</c:v>
                </c:pt>
              </c:numCache>
            </c:numRef>
          </c:yVal>
          <c:smooth val="0"/>
        </c:ser>
        <c:ser>
          <c:idx val="4"/>
          <c:order val="4"/>
          <c:tx>
            <c:strRef>
              <c:f>'TV band Pathloss-1000m (2)'!$G$3</c:f>
              <c:strCache>
                <c:ptCount val="1"/>
                <c:pt idx="0">
                  <c:v>600</c:v>
                </c:pt>
              </c:strCache>
            </c:strRef>
          </c:tx>
          <c:spPr>
            <a:ln w="12700">
              <a:solidFill>
                <a:srgbClr val="800080"/>
              </a:solidFill>
              <a:prstDash val="solid"/>
            </a:ln>
          </c:spPr>
          <c:marker>
            <c:symbol val="star"/>
            <c:size val="5"/>
            <c:spPr>
              <a:noFill/>
              <a:ln>
                <a:solidFill>
                  <a:srgbClr val="800080"/>
                </a:solidFill>
                <a:prstDash val="solid"/>
              </a:ln>
            </c:spPr>
          </c:marker>
          <c:xVal>
            <c:numRef>
              <c:f>'TV band Pathloss-1000m (2)'!$A$19:$A$23</c:f>
              <c:numCache>
                <c:formatCode>General</c:formatCode>
                <c:ptCount val="5"/>
                <c:pt idx="0">
                  <c:v>1</c:v>
                </c:pt>
                <c:pt idx="1">
                  <c:v>10</c:v>
                </c:pt>
                <c:pt idx="2">
                  <c:v>100</c:v>
                </c:pt>
                <c:pt idx="3">
                  <c:v>1000</c:v>
                </c:pt>
                <c:pt idx="4">
                  <c:v>10000</c:v>
                </c:pt>
              </c:numCache>
            </c:numRef>
          </c:xVal>
          <c:yVal>
            <c:numRef>
              <c:f>'TV band Pathloss-1000m (2)'!$G$19:$G$23</c:f>
              <c:numCache>
                <c:formatCode>0.0</c:formatCode>
                <c:ptCount val="5"/>
                <c:pt idx="0">
                  <c:v>-7.9588001734407499</c:v>
                </c:pt>
                <c:pt idx="1">
                  <c:v>-27.95880017344075</c:v>
                </c:pt>
                <c:pt idx="2">
                  <c:v>-47.95880017344075</c:v>
                </c:pt>
                <c:pt idx="3">
                  <c:v>-67.95880017344075</c:v>
                </c:pt>
                <c:pt idx="4">
                  <c:v>-87.95880017344075</c:v>
                </c:pt>
              </c:numCache>
            </c:numRef>
          </c:yVal>
          <c:smooth val="0"/>
        </c:ser>
        <c:ser>
          <c:idx val="5"/>
          <c:order val="5"/>
          <c:tx>
            <c:strRef>
              <c:f>'TV band Pathloss-1000m (2)'!$H$3</c:f>
              <c:strCache>
                <c:ptCount val="1"/>
                <c:pt idx="0">
                  <c:v>2400</c:v>
                </c:pt>
              </c:strCache>
            </c:strRef>
          </c:tx>
          <c:spPr>
            <a:ln w="12700">
              <a:solidFill>
                <a:srgbClr val="800000"/>
              </a:solidFill>
              <a:prstDash val="solid"/>
            </a:ln>
          </c:spPr>
          <c:marker>
            <c:symbol val="circle"/>
            <c:size val="5"/>
            <c:spPr>
              <a:solidFill>
                <a:srgbClr val="800000"/>
              </a:solidFill>
              <a:ln>
                <a:solidFill>
                  <a:srgbClr val="800000"/>
                </a:solidFill>
                <a:prstDash val="solid"/>
              </a:ln>
            </c:spPr>
          </c:marker>
          <c:xVal>
            <c:numRef>
              <c:f>'TV band Pathloss-1000m (2)'!$A$19:$A$23</c:f>
              <c:numCache>
                <c:formatCode>General</c:formatCode>
                <c:ptCount val="5"/>
                <c:pt idx="0">
                  <c:v>1</c:v>
                </c:pt>
                <c:pt idx="1">
                  <c:v>10</c:v>
                </c:pt>
                <c:pt idx="2">
                  <c:v>100</c:v>
                </c:pt>
                <c:pt idx="3">
                  <c:v>1000</c:v>
                </c:pt>
                <c:pt idx="4">
                  <c:v>10000</c:v>
                </c:pt>
              </c:numCache>
            </c:numRef>
          </c:xVal>
          <c:yVal>
            <c:numRef>
              <c:f>'TV band Pathloss-1000m (2)'!$H$19:$H$23</c:f>
              <c:numCache>
                <c:formatCode>0.0</c:formatCode>
                <c:ptCount val="5"/>
                <c:pt idx="0">
                  <c:v>-20</c:v>
                </c:pt>
                <c:pt idx="1">
                  <c:v>-40</c:v>
                </c:pt>
                <c:pt idx="2">
                  <c:v>-60</c:v>
                </c:pt>
                <c:pt idx="3">
                  <c:v>-80</c:v>
                </c:pt>
                <c:pt idx="4">
                  <c:v>-100</c:v>
                </c:pt>
              </c:numCache>
            </c:numRef>
          </c:yVal>
          <c:smooth val="0"/>
        </c:ser>
        <c:dLbls>
          <c:showLegendKey val="0"/>
          <c:showVal val="0"/>
          <c:showCatName val="0"/>
          <c:showSerName val="0"/>
          <c:showPercent val="0"/>
          <c:showBubbleSize val="0"/>
        </c:dLbls>
        <c:axId val="92104576"/>
        <c:axId val="92106752"/>
      </c:scatterChart>
      <c:valAx>
        <c:axId val="92104576"/>
        <c:scaling>
          <c:logBase val="10"/>
          <c:orientation val="minMax"/>
        </c:scaling>
        <c:delete val="0"/>
        <c:axPos val="b"/>
        <c:numFmt formatCode="General" sourceLinked="1"/>
        <c:majorTickMark val="out"/>
        <c:minorTickMark val="none"/>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92106752"/>
        <c:crosses val="autoZero"/>
        <c:crossBetween val="midCat"/>
      </c:valAx>
      <c:valAx>
        <c:axId val="92106752"/>
        <c:scaling>
          <c:orientation val="minMax"/>
        </c:scaling>
        <c:delete val="0"/>
        <c:axPos val="l"/>
        <c:majorGridlines>
          <c:spPr>
            <a:ln w="3175">
              <a:solidFill>
                <a:srgbClr val="000000"/>
              </a:solidFill>
              <a:prstDash val="solid"/>
            </a:ln>
          </c:spPr>
        </c:majorGridlines>
        <c:numFmt formatCode="0.0" sourceLinked="1"/>
        <c:majorTickMark val="out"/>
        <c:minorTickMark val="none"/>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92104576"/>
        <c:crosses val="autoZero"/>
        <c:crossBetween val="midCat"/>
      </c:valAx>
      <c:spPr>
        <a:solidFill>
          <a:srgbClr val="C0C0C0"/>
        </a:solidFill>
        <a:ln w="12700">
          <a:solidFill>
            <a:srgbClr val="808080"/>
          </a:solidFill>
          <a:prstDash val="solid"/>
        </a:ln>
      </c:spPr>
    </c:plotArea>
    <c:legend>
      <c:legendPos val="r"/>
      <c:layout>
        <c:manualLayout>
          <c:xMode val="edge"/>
          <c:yMode val="edge"/>
          <c:x val="0.86818980667838308"/>
          <c:y val="0.28125095367755015"/>
          <c:w val="0.11775043936731107"/>
          <c:h val="0.44097371749443054"/>
        </c:manualLayout>
      </c:layout>
      <c:overlay val="0"/>
      <c:spPr>
        <a:solidFill>
          <a:srgbClr val="FFFFFF"/>
        </a:solidFill>
        <a:ln w="3175">
          <a:solidFill>
            <a:srgbClr val="000000"/>
          </a:solidFill>
          <a:prstDash val="solid"/>
        </a:ln>
      </c:spPr>
      <c:txPr>
        <a:bodyPr/>
        <a:lstStyle/>
        <a:p>
          <a:pPr>
            <a:defRPr sz="920" b="0" i="0" u="none" strike="noStrike" baseline="0">
              <a:solidFill>
                <a:srgbClr val="000000"/>
              </a:solidFill>
              <a:latin typeface="Arial"/>
              <a:ea typeface="Arial"/>
              <a:cs typeface="Arial"/>
            </a:defRPr>
          </a:pPr>
          <a:endParaRPr lang="en-US"/>
        </a:p>
      </c:txPr>
    </c:legend>
    <c:plotVisOnly val="1"/>
    <c:dispBlanksAs val="gap"/>
    <c:showDLblsOverMax val="0"/>
  </c:chart>
  <c:spPr>
    <a:solidFill>
      <a:srgbClr val="FFFFFF"/>
    </a:solidFill>
    <a:ln w="3175">
      <a:solidFill>
        <a:srgbClr val="000000"/>
      </a:solidFill>
      <a:prstDash val="solid"/>
    </a:ln>
  </c:spPr>
  <c:txPr>
    <a:bodyPr/>
    <a:lstStyle/>
    <a:p>
      <a:pPr>
        <a:defRPr sz="1000" b="0" i="0" u="none" strike="noStrike" baseline="0">
          <a:solidFill>
            <a:srgbClr val="000000"/>
          </a:solidFill>
          <a:latin typeface="Arial"/>
          <a:ea typeface="Arial"/>
          <a:cs typeface="Arial"/>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scatterChart>
        <c:scatterStyle val="lineMarker"/>
        <c:varyColors val="0"/>
        <c:ser>
          <c:idx val="0"/>
          <c:order val="0"/>
          <c:tx>
            <c:strRef>
              <c:f>'TV band Pathloss-1000m (2)'!$C$3</c:f>
              <c:strCache>
                <c:ptCount val="1"/>
                <c:pt idx="0">
                  <c:v>57</c:v>
                </c:pt>
              </c:strCache>
            </c:strRef>
          </c:tx>
          <c:marker>
            <c:symbol val="none"/>
          </c:marker>
          <c:xVal>
            <c:numRef>
              <c:f>'TV band Pathloss-1000m (2)'!$A$12:$A$16</c:f>
              <c:numCache>
                <c:formatCode>General</c:formatCode>
                <c:ptCount val="5"/>
                <c:pt idx="0">
                  <c:v>1</c:v>
                </c:pt>
                <c:pt idx="1">
                  <c:v>10</c:v>
                </c:pt>
                <c:pt idx="2">
                  <c:v>100</c:v>
                </c:pt>
                <c:pt idx="3">
                  <c:v>1000</c:v>
                </c:pt>
                <c:pt idx="4">
                  <c:v>10000</c:v>
                </c:pt>
              </c:numCache>
            </c:numRef>
          </c:xVal>
          <c:yVal>
            <c:numRef>
              <c:f>'TV band Pathloss-1000m (2)'!$C$12:$C$16</c:f>
              <c:numCache>
                <c:formatCode>0.0</c:formatCode>
                <c:ptCount val="5"/>
                <c:pt idx="0">
                  <c:v>28.486727720782294</c:v>
                </c:pt>
                <c:pt idx="1">
                  <c:v>8.4867277207822944</c:v>
                </c:pt>
                <c:pt idx="2">
                  <c:v>-11.513272279217702</c:v>
                </c:pt>
                <c:pt idx="3">
                  <c:v>-31.513272279217702</c:v>
                </c:pt>
                <c:pt idx="4">
                  <c:v>-51.513272279217702</c:v>
                </c:pt>
              </c:numCache>
            </c:numRef>
          </c:yVal>
          <c:smooth val="0"/>
        </c:ser>
        <c:ser>
          <c:idx val="1"/>
          <c:order val="1"/>
          <c:yVal>
            <c:numRef>
              <c:f>'TV band Pathloss-1000m (2)'!$A$4:$H$4</c:f>
            </c:numRef>
          </c:yVal>
          <c:smooth val="0"/>
        </c:ser>
        <c:ser>
          <c:idx val="2"/>
          <c:order val="2"/>
          <c:marker>
            <c:symbol val="none"/>
          </c:marker>
          <c:yVal>
            <c:numRef>
              <c:f>'TV band Pathloss-1000m (2)'!$A$5:$H$5</c:f>
            </c:numRef>
          </c:yVal>
          <c:smooth val="0"/>
        </c:ser>
        <c:ser>
          <c:idx val="3"/>
          <c:order val="3"/>
          <c:marker>
            <c:symbol val="none"/>
          </c:marker>
          <c:yVal>
            <c:numRef>
              <c:f>'TV band Pathloss-1000m (2)'!$A$6:$H$6</c:f>
            </c:numRef>
          </c:yVal>
          <c:smooth val="0"/>
        </c:ser>
        <c:ser>
          <c:idx val="4"/>
          <c:order val="4"/>
          <c:marker>
            <c:symbol val="none"/>
          </c:marker>
          <c:yVal>
            <c:numRef>
              <c:f>'TV band Pathloss-1000m (2)'!$A$7:$H$7</c:f>
            </c:numRef>
          </c:yVal>
          <c:smooth val="0"/>
        </c:ser>
        <c:ser>
          <c:idx val="5"/>
          <c:order val="5"/>
          <c:marker>
            <c:symbol val="none"/>
          </c:marker>
          <c:yVal>
            <c:numRef>
              <c:f>'TV band Pathloss-1000m (2)'!$A$8:$H$8</c:f>
            </c:numRef>
          </c:yVal>
          <c:smooth val="0"/>
        </c:ser>
        <c:ser>
          <c:idx val="6"/>
          <c:order val="6"/>
          <c:marker>
            <c:symbol val="none"/>
          </c:marker>
          <c:yVal>
            <c:numRef>
              <c:f>'TV band Pathloss-1000m (2)'!$A$9:$H$9</c:f>
            </c:numRef>
          </c:yVal>
          <c:smooth val="0"/>
        </c:ser>
        <c:ser>
          <c:idx val="7"/>
          <c:order val="7"/>
          <c:marker>
            <c:symbol val="none"/>
          </c:marker>
          <c:yVal>
            <c:numRef>
              <c:f>'TV band Pathloss-1000m (2)'!$A$10:$H$10</c:f>
            </c:numRef>
          </c:yVal>
          <c:smooth val="0"/>
        </c:ser>
        <c:ser>
          <c:idx val="8"/>
          <c:order val="8"/>
          <c:marker>
            <c:symbol val="none"/>
          </c:marker>
          <c:yVal>
            <c:numRef>
              <c:f>'TV band Pathloss-1000m (2)'!$A$11:$H$11</c:f>
            </c:numRef>
          </c:yVal>
          <c:smooth val="0"/>
        </c:ser>
        <c:ser>
          <c:idx val="9"/>
          <c:order val="9"/>
          <c:tx>
            <c:strRef>
              <c:f>'TV band Pathloss-1000m (2)'!$D$3</c:f>
              <c:strCache>
                <c:ptCount val="1"/>
                <c:pt idx="0">
                  <c:v>84</c:v>
                </c:pt>
              </c:strCache>
            </c:strRef>
          </c:tx>
          <c:marker>
            <c:symbol val="none"/>
          </c:marker>
          <c:xVal>
            <c:numRef>
              <c:f>'TV band Pathloss-1000m (2)'!$A$12:$A$16</c:f>
              <c:numCache>
                <c:formatCode>General</c:formatCode>
                <c:ptCount val="5"/>
                <c:pt idx="0">
                  <c:v>1</c:v>
                </c:pt>
                <c:pt idx="1">
                  <c:v>10</c:v>
                </c:pt>
                <c:pt idx="2">
                  <c:v>100</c:v>
                </c:pt>
                <c:pt idx="3">
                  <c:v>1000</c:v>
                </c:pt>
                <c:pt idx="4">
                  <c:v>10000</c:v>
                </c:pt>
              </c:numCache>
            </c:numRef>
          </c:xVal>
          <c:yVal>
            <c:numRef>
              <c:f>'TV band Pathloss-1000m (2)'!$D$12:$D$16</c:f>
              <c:numCache>
                <c:formatCode>0.0</c:formatCode>
                <c:ptCount val="5"/>
                <c:pt idx="0">
                  <c:v>25.118639112994487</c:v>
                </c:pt>
                <c:pt idx="1">
                  <c:v>5.1186391129944866</c:v>
                </c:pt>
                <c:pt idx="2">
                  <c:v>-14.881360887005513</c:v>
                </c:pt>
                <c:pt idx="3">
                  <c:v>-34.881360887005513</c:v>
                </c:pt>
                <c:pt idx="4">
                  <c:v>-54.881360887005513</c:v>
                </c:pt>
              </c:numCache>
            </c:numRef>
          </c:yVal>
          <c:smooth val="0"/>
        </c:ser>
        <c:ser>
          <c:idx val="10"/>
          <c:order val="10"/>
          <c:tx>
            <c:strRef>
              <c:f>'TV band Pathloss-1000m (2)'!$E$3</c:f>
              <c:strCache>
                <c:ptCount val="1"/>
                <c:pt idx="0">
                  <c:v>195</c:v>
                </c:pt>
              </c:strCache>
            </c:strRef>
          </c:tx>
          <c:marker>
            <c:symbol val="none"/>
          </c:marker>
          <c:xVal>
            <c:numRef>
              <c:f>'TV band Pathloss-1000m (2)'!$A$12:$A$16</c:f>
              <c:numCache>
                <c:formatCode>General</c:formatCode>
                <c:ptCount val="5"/>
                <c:pt idx="0">
                  <c:v>1</c:v>
                </c:pt>
                <c:pt idx="1">
                  <c:v>10</c:v>
                </c:pt>
                <c:pt idx="2">
                  <c:v>100</c:v>
                </c:pt>
                <c:pt idx="3">
                  <c:v>1000</c:v>
                </c:pt>
                <c:pt idx="4">
                  <c:v>10000</c:v>
                </c:pt>
              </c:numCache>
            </c:numRef>
          </c:xVal>
          <c:yVal>
            <c:numRef>
              <c:f>'TV band Pathloss-1000m (2)'!$E$12:$E$16</c:f>
              <c:numCache>
                <c:formatCode>0.0</c:formatCode>
                <c:ptCount val="5"/>
                <c:pt idx="0">
                  <c:v>17.803532606981758</c:v>
                </c:pt>
                <c:pt idx="1">
                  <c:v>-2.1964673930182386</c:v>
                </c:pt>
                <c:pt idx="2">
                  <c:v>-22.196467393018239</c:v>
                </c:pt>
                <c:pt idx="3">
                  <c:v>-42.196467393018239</c:v>
                </c:pt>
                <c:pt idx="4">
                  <c:v>-62.196467393018239</c:v>
                </c:pt>
              </c:numCache>
            </c:numRef>
          </c:yVal>
          <c:smooth val="0"/>
        </c:ser>
        <c:ser>
          <c:idx val="11"/>
          <c:order val="11"/>
          <c:tx>
            <c:strRef>
              <c:f>'TV band Pathloss-1000m (2)'!$F$3</c:f>
              <c:strCache>
                <c:ptCount val="1"/>
                <c:pt idx="0">
                  <c:v>500</c:v>
                </c:pt>
              </c:strCache>
            </c:strRef>
          </c:tx>
          <c:marker>
            <c:symbol val="none"/>
          </c:marker>
          <c:xVal>
            <c:numRef>
              <c:f>'TV band Pathloss-1000m (2)'!$A$12:$A$16</c:f>
              <c:numCache>
                <c:formatCode>General</c:formatCode>
                <c:ptCount val="5"/>
                <c:pt idx="0">
                  <c:v>1</c:v>
                </c:pt>
                <c:pt idx="1">
                  <c:v>10</c:v>
                </c:pt>
                <c:pt idx="2">
                  <c:v>100</c:v>
                </c:pt>
                <c:pt idx="3">
                  <c:v>1000</c:v>
                </c:pt>
                <c:pt idx="4">
                  <c:v>10000</c:v>
                </c:pt>
              </c:numCache>
            </c:numRef>
          </c:xVal>
          <c:yVal>
            <c:numRef>
              <c:f>'TV band Pathloss-1000m (2)'!$F$12:$F$16</c:f>
              <c:numCache>
                <c:formatCode>0.0</c:formatCode>
                <c:ptCount val="5"/>
                <c:pt idx="0">
                  <c:v>9.6248247475117452</c:v>
                </c:pt>
                <c:pt idx="1">
                  <c:v>-10.375175252488255</c:v>
                </c:pt>
                <c:pt idx="2">
                  <c:v>-30.375175252488248</c:v>
                </c:pt>
                <c:pt idx="3">
                  <c:v>-50.375175252488248</c:v>
                </c:pt>
                <c:pt idx="4">
                  <c:v>-70.375175252488248</c:v>
                </c:pt>
              </c:numCache>
            </c:numRef>
          </c:yVal>
          <c:smooth val="0"/>
        </c:ser>
        <c:ser>
          <c:idx val="12"/>
          <c:order val="12"/>
          <c:tx>
            <c:strRef>
              <c:f>'TV band Pathloss-1000m (2)'!$G$3</c:f>
              <c:strCache>
                <c:ptCount val="1"/>
                <c:pt idx="0">
                  <c:v>600</c:v>
                </c:pt>
              </c:strCache>
            </c:strRef>
          </c:tx>
          <c:marker>
            <c:symbol val="none"/>
          </c:marker>
          <c:xVal>
            <c:numRef>
              <c:f>'TV band Pathloss-1000m (2)'!$A$12:$A$16</c:f>
              <c:numCache>
                <c:formatCode>General</c:formatCode>
                <c:ptCount val="5"/>
                <c:pt idx="0">
                  <c:v>1</c:v>
                </c:pt>
                <c:pt idx="1">
                  <c:v>10</c:v>
                </c:pt>
                <c:pt idx="2">
                  <c:v>100</c:v>
                </c:pt>
                <c:pt idx="3">
                  <c:v>1000</c:v>
                </c:pt>
                <c:pt idx="4">
                  <c:v>10000</c:v>
                </c:pt>
              </c:numCache>
            </c:numRef>
          </c:xVal>
          <c:yVal>
            <c:numRef>
              <c:f>'TV band Pathloss-1000m (2)'!$G$12:$G$16</c:f>
              <c:numCache>
                <c:formatCode>0.0</c:formatCode>
                <c:ptCount val="5"/>
                <c:pt idx="0">
                  <c:v>8.0411998265592501</c:v>
                </c:pt>
                <c:pt idx="1">
                  <c:v>-11.95880017344075</c:v>
                </c:pt>
                <c:pt idx="2">
                  <c:v>-31.95880017344075</c:v>
                </c:pt>
                <c:pt idx="3">
                  <c:v>-51.95880017344075</c:v>
                </c:pt>
                <c:pt idx="4">
                  <c:v>-71.95880017344075</c:v>
                </c:pt>
              </c:numCache>
            </c:numRef>
          </c:yVal>
          <c:smooth val="0"/>
        </c:ser>
        <c:ser>
          <c:idx val="13"/>
          <c:order val="13"/>
          <c:tx>
            <c:strRef>
              <c:f>'TV band Pathloss-1000m (2)'!$H$3</c:f>
              <c:strCache>
                <c:ptCount val="1"/>
                <c:pt idx="0">
                  <c:v>2400</c:v>
                </c:pt>
              </c:strCache>
            </c:strRef>
          </c:tx>
          <c:marker>
            <c:symbol val="none"/>
          </c:marker>
          <c:xVal>
            <c:numRef>
              <c:f>'TV band Pathloss-1000m (2)'!$A$12:$A$16</c:f>
              <c:numCache>
                <c:formatCode>General</c:formatCode>
                <c:ptCount val="5"/>
                <c:pt idx="0">
                  <c:v>1</c:v>
                </c:pt>
                <c:pt idx="1">
                  <c:v>10</c:v>
                </c:pt>
                <c:pt idx="2">
                  <c:v>100</c:v>
                </c:pt>
                <c:pt idx="3">
                  <c:v>1000</c:v>
                </c:pt>
                <c:pt idx="4">
                  <c:v>10000</c:v>
                </c:pt>
              </c:numCache>
            </c:numRef>
          </c:xVal>
          <c:yVal>
            <c:numRef>
              <c:f>'TV band Pathloss-1000m (2)'!$H$12:$H$16</c:f>
              <c:numCache>
                <c:formatCode>0.0</c:formatCode>
                <c:ptCount val="5"/>
                <c:pt idx="0">
                  <c:v>-4</c:v>
                </c:pt>
                <c:pt idx="1">
                  <c:v>-24</c:v>
                </c:pt>
                <c:pt idx="2">
                  <c:v>-44</c:v>
                </c:pt>
                <c:pt idx="3">
                  <c:v>-64</c:v>
                </c:pt>
                <c:pt idx="4">
                  <c:v>-84</c:v>
                </c:pt>
              </c:numCache>
            </c:numRef>
          </c:yVal>
          <c:smooth val="0"/>
        </c:ser>
        <c:dLbls>
          <c:showLegendKey val="0"/>
          <c:showVal val="0"/>
          <c:showCatName val="0"/>
          <c:showSerName val="0"/>
          <c:showPercent val="0"/>
          <c:showBubbleSize val="0"/>
        </c:dLbls>
        <c:axId val="92176768"/>
        <c:axId val="92178304"/>
      </c:scatterChart>
      <c:valAx>
        <c:axId val="92176768"/>
        <c:scaling>
          <c:logBase val="10"/>
          <c:orientation val="minMax"/>
        </c:scaling>
        <c:delete val="0"/>
        <c:axPos val="b"/>
        <c:numFmt formatCode="General" sourceLinked="1"/>
        <c:majorTickMark val="out"/>
        <c:minorTickMark val="none"/>
        <c:tickLblPos val="nextTo"/>
        <c:crossAx val="92178304"/>
        <c:crosses val="autoZero"/>
        <c:crossBetween val="midCat"/>
      </c:valAx>
      <c:valAx>
        <c:axId val="92178304"/>
        <c:scaling>
          <c:orientation val="minMax"/>
        </c:scaling>
        <c:delete val="0"/>
        <c:axPos val="l"/>
        <c:majorGridlines/>
        <c:numFmt formatCode="0.0" sourceLinked="1"/>
        <c:majorTickMark val="out"/>
        <c:minorTickMark val="none"/>
        <c:tickLblPos val="nextTo"/>
        <c:crossAx val="92176768"/>
        <c:crosses val="autoZero"/>
        <c:crossBetween val="midCat"/>
      </c:valAx>
    </c:plotArea>
    <c:legend>
      <c:legendPos val="r"/>
      <c:overlay val="0"/>
    </c:legend>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BC1D7A9-0955-4332-978E-EEFAC53C33A6}" type="datetimeFigureOut">
              <a:rPr lang="en-US" smtClean="0"/>
              <a:t>07-Oct-10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EAA4FE-2D16-4E24-B849-0D0F78AD2F6A}" type="slidenum">
              <a:rPr lang="en-US" smtClean="0"/>
              <a:t>‹#›</a:t>
            </a:fld>
            <a:endParaRPr lang="en-US"/>
          </a:p>
        </p:txBody>
      </p:sp>
    </p:spTree>
    <p:extLst>
      <p:ext uri="{BB962C8B-B14F-4D97-AF65-F5344CB8AC3E}">
        <p14:creationId xmlns:p14="http://schemas.microsoft.com/office/powerpoint/2010/main" val="18912429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t>06-Oct-10</a:t>
            </a:r>
            <a:endParaRPr lang="en-US"/>
          </a:p>
        </p:txBody>
      </p:sp>
      <p:sp>
        <p:nvSpPr>
          <p:cNvPr id="5" name="Footer Placeholder 4"/>
          <p:cNvSpPr>
            <a:spLocks noGrp="1"/>
          </p:cNvSpPr>
          <p:nvPr>
            <p:ph type="ftr" sz="quarter" idx="11"/>
          </p:nvPr>
        </p:nvSpPr>
        <p:spPr/>
        <p:txBody>
          <a:bodyPr/>
          <a:lstStyle/>
          <a:p>
            <a:r>
              <a:rPr lang="en-US" smtClean="0"/>
              <a:t>Submission by Vic Hayes, TUDelft</a:t>
            </a:r>
            <a:endParaRPr lang="en-US"/>
          </a:p>
        </p:txBody>
      </p:sp>
      <p:sp>
        <p:nvSpPr>
          <p:cNvPr id="6" name="Slide Number Placeholder 5"/>
          <p:cNvSpPr>
            <a:spLocks noGrp="1"/>
          </p:cNvSpPr>
          <p:nvPr>
            <p:ph type="sldNum" sz="quarter" idx="12"/>
          </p:nvPr>
        </p:nvSpPr>
        <p:spPr/>
        <p:txBody>
          <a:bodyPr/>
          <a:lstStyle/>
          <a:p>
            <a:fld id="{CEE797AB-D48D-4327-9FB4-AFE8CB29DDB0}" type="slidenum">
              <a:rPr lang="en-US" smtClean="0"/>
              <a:t>‹#›</a:t>
            </a:fld>
            <a:endParaRPr lang="en-US"/>
          </a:p>
        </p:txBody>
      </p:sp>
    </p:spTree>
    <p:extLst>
      <p:ext uri="{BB962C8B-B14F-4D97-AF65-F5344CB8AC3E}">
        <p14:creationId xmlns:p14="http://schemas.microsoft.com/office/powerpoint/2010/main" val="1650315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06-Oct-10</a:t>
            </a:r>
            <a:endParaRPr lang="en-US"/>
          </a:p>
        </p:txBody>
      </p:sp>
      <p:sp>
        <p:nvSpPr>
          <p:cNvPr id="5" name="Footer Placeholder 4"/>
          <p:cNvSpPr>
            <a:spLocks noGrp="1"/>
          </p:cNvSpPr>
          <p:nvPr>
            <p:ph type="ftr" sz="quarter" idx="11"/>
          </p:nvPr>
        </p:nvSpPr>
        <p:spPr/>
        <p:txBody>
          <a:bodyPr/>
          <a:lstStyle/>
          <a:p>
            <a:r>
              <a:rPr lang="en-US" smtClean="0"/>
              <a:t>Submission by Vic Hayes, TUDelft</a:t>
            </a:r>
            <a:endParaRPr lang="en-US"/>
          </a:p>
        </p:txBody>
      </p:sp>
      <p:sp>
        <p:nvSpPr>
          <p:cNvPr id="6" name="Slide Number Placeholder 5"/>
          <p:cNvSpPr>
            <a:spLocks noGrp="1"/>
          </p:cNvSpPr>
          <p:nvPr>
            <p:ph type="sldNum" sz="quarter" idx="12"/>
          </p:nvPr>
        </p:nvSpPr>
        <p:spPr/>
        <p:txBody>
          <a:bodyPr/>
          <a:lstStyle/>
          <a:p>
            <a:fld id="{CEE797AB-D48D-4327-9FB4-AFE8CB29DDB0}" type="slidenum">
              <a:rPr lang="en-US" smtClean="0"/>
              <a:t>‹#›</a:t>
            </a:fld>
            <a:endParaRPr lang="en-US"/>
          </a:p>
        </p:txBody>
      </p:sp>
    </p:spTree>
    <p:extLst>
      <p:ext uri="{BB962C8B-B14F-4D97-AF65-F5344CB8AC3E}">
        <p14:creationId xmlns:p14="http://schemas.microsoft.com/office/powerpoint/2010/main" val="2300690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06-Oct-10</a:t>
            </a:r>
            <a:endParaRPr lang="en-US"/>
          </a:p>
        </p:txBody>
      </p:sp>
      <p:sp>
        <p:nvSpPr>
          <p:cNvPr id="5" name="Footer Placeholder 4"/>
          <p:cNvSpPr>
            <a:spLocks noGrp="1"/>
          </p:cNvSpPr>
          <p:nvPr>
            <p:ph type="ftr" sz="quarter" idx="11"/>
          </p:nvPr>
        </p:nvSpPr>
        <p:spPr/>
        <p:txBody>
          <a:bodyPr/>
          <a:lstStyle/>
          <a:p>
            <a:r>
              <a:rPr lang="en-US" smtClean="0"/>
              <a:t>Submission by Vic Hayes, TUDelft</a:t>
            </a:r>
            <a:endParaRPr lang="en-US"/>
          </a:p>
        </p:txBody>
      </p:sp>
      <p:sp>
        <p:nvSpPr>
          <p:cNvPr id="6" name="Slide Number Placeholder 5"/>
          <p:cNvSpPr>
            <a:spLocks noGrp="1"/>
          </p:cNvSpPr>
          <p:nvPr>
            <p:ph type="sldNum" sz="quarter" idx="12"/>
          </p:nvPr>
        </p:nvSpPr>
        <p:spPr/>
        <p:txBody>
          <a:bodyPr/>
          <a:lstStyle/>
          <a:p>
            <a:fld id="{CEE797AB-D48D-4327-9FB4-AFE8CB29DDB0}" type="slidenum">
              <a:rPr lang="en-US" smtClean="0"/>
              <a:t>‹#›</a:t>
            </a:fld>
            <a:endParaRPr lang="en-US"/>
          </a:p>
        </p:txBody>
      </p:sp>
    </p:spTree>
    <p:extLst>
      <p:ext uri="{BB962C8B-B14F-4D97-AF65-F5344CB8AC3E}">
        <p14:creationId xmlns:p14="http://schemas.microsoft.com/office/powerpoint/2010/main" val="7356747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06-Oct-10</a:t>
            </a:r>
            <a:endParaRPr lang="en-US"/>
          </a:p>
        </p:txBody>
      </p:sp>
      <p:sp>
        <p:nvSpPr>
          <p:cNvPr id="5" name="Footer Placeholder 4"/>
          <p:cNvSpPr>
            <a:spLocks noGrp="1"/>
          </p:cNvSpPr>
          <p:nvPr>
            <p:ph type="ftr" sz="quarter" idx="11"/>
          </p:nvPr>
        </p:nvSpPr>
        <p:spPr/>
        <p:txBody>
          <a:bodyPr/>
          <a:lstStyle/>
          <a:p>
            <a:r>
              <a:rPr lang="en-US" smtClean="0"/>
              <a:t>Submission by Vic Hayes, TUDelft</a:t>
            </a:r>
            <a:endParaRPr lang="en-US"/>
          </a:p>
        </p:txBody>
      </p:sp>
      <p:sp>
        <p:nvSpPr>
          <p:cNvPr id="6" name="Slide Number Placeholder 5"/>
          <p:cNvSpPr>
            <a:spLocks noGrp="1"/>
          </p:cNvSpPr>
          <p:nvPr>
            <p:ph type="sldNum" sz="quarter" idx="12"/>
          </p:nvPr>
        </p:nvSpPr>
        <p:spPr/>
        <p:txBody>
          <a:bodyPr/>
          <a:lstStyle/>
          <a:p>
            <a:fld id="{CEE797AB-D48D-4327-9FB4-AFE8CB29DDB0}" type="slidenum">
              <a:rPr lang="en-US" smtClean="0"/>
              <a:t>‹#›</a:t>
            </a:fld>
            <a:endParaRPr lang="en-US"/>
          </a:p>
        </p:txBody>
      </p:sp>
    </p:spTree>
    <p:extLst>
      <p:ext uri="{BB962C8B-B14F-4D97-AF65-F5344CB8AC3E}">
        <p14:creationId xmlns:p14="http://schemas.microsoft.com/office/powerpoint/2010/main" val="10799382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06-Oct-10</a:t>
            </a:r>
            <a:endParaRPr lang="en-US"/>
          </a:p>
        </p:txBody>
      </p:sp>
      <p:sp>
        <p:nvSpPr>
          <p:cNvPr id="5" name="Footer Placeholder 4"/>
          <p:cNvSpPr>
            <a:spLocks noGrp="1"/>
          </p:cNvSpPr>
          <p:nvPr>
            <p:ph type="ftr" sz="quarter" idx="11"/>
          </p:nvPr>
        </p:nvSpPr>
        <p:spPr/>
        <p:txBody>
          <a:bodyPr/>
          <a:lstStyle/>
          <a:p>
            <a:r>
              <a:rPr lang="en-US" smtClean="0"/>
              <a:t>Submission by Vic Hayes, TUDelft</a:t>
            </a:r>
            <a:endParaRPr lang="en-US"/>
          </a:p>
        </p:txBody>
      </p:sp>
      <p:sp>
        <p:nvSpPr>
          <p:cNvPr id="6" name="Slide Number Placeholder 5"/>
          <p:cNvSpPr>
            <a:spLocks noGrp="1"/>
          </p:cNvSpPr>
          <p:nvPr>
            <p:ph type="sldNum" sz="quarter" idx="12"/>
          </p:nvPr>
        </p:nvSpPr>
        <p:spPr/>
        <p:txBody>
          <a:bodyPr/>
          <a:lstStyle/>
          <a:p>
            <a:fld id="{CEE797AB-D48D-4327-9FB4-AFE8CB29DDB0}" type="slidenum">
              <a:rPr lang="en-US" smtClean="0"/>
              <a:t>‹#›</a:t>
            </a:fld>
            <a:endParaRPr lang="en-US"/>
          </a:p>
        </p:txBody>
      </p:sp>
    </p:spTree>
    <p:extLst>
      <p:ext uri="{BB962C8B-B14F-4D97-AF65-F5344CB8AC3E}">
        <p14:creationId xmlns:p14="http://schemas.microsoft.com/office/powerpoint/2010/main" val="3268037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06-Oct-10</a:t>
            </a:r>
            <a:endParaRPr lang="en-US"/>
          </a:p>
        </p:txBody>
      </p:sp>
      <p:sp>
        <p:nvSpPr>
          <p:cNvPr id="6" name="Footer Placeholder 5"/>
          <p:cNvSpPr>
            <a:spLocks noGrp="1"/>
          </p:cNvSpPr>
          <p:nvPr>
            <p:ph type="ftr" sz="quarter" idx="11"/>
          </p:nvPr>
        </p:nvSpPr>
        <p:spPr/>
        <p:txBody>
          <a:bodyPr/>
          <a:lstStyle/>
          <a:p>
            <a:r>
              <a:rPr lang="en-US" smtClean="0"/>
              <a:t>Submission by Vic Hayes, TUDelft</a:t>
            </a:r>
            <a:endParaRPr lang="en-US"/>
          </a:p>
        </p:txBody>
      </p:sp>
      <p:sp>
        <p:nvSpPr>
          <p:cNvPr id="7" name="Slide Number Placeholder 6"/>
          <p:cNvSpPr>
            <a:spLocks noGrp="1"/>
          </p:cNvSpPr>
          <p:nvPr>
            <p:ph type="sldNum" sz="quarter" idx="12"/>
          </p:nvPr>
        </p:nvSpPr>
        <p:spPr/>
        <p:txBody>
          <a:bodyPr/>
          <a:lstStyle/>
          <a:p>
            <a:fld id="{CEE797AB-D48D-4327-9FB4-AFE8CB29DDB0}" type="slidenum">
              <a:rPr lang="en-US" smtClean="0"/>
              <a:t>‹#›</a:t>
            </a:fld>
            <a:endParaRPr lang="en-US"/>
          </a:p>
        </p:txBody>
      </p:sp>
    </p:spTree>
    <p:extLst>
      <p:ext uri="{BB962C8B-B14F-4D97-AF65-F5344CB8AC3E}">
        <p14:creationId xmlns:p14="http://schemas.microsoft.com/office/powerpoint/2010/main" val="810296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06-Oct-10</a:t>
            </a:r>
            <a:endParaRPr lang="en-US"/>
          </a:p>
        </p:txBody>
      </p:sp>
      <p:sp>
        <p:nvSpPr>
          <p:cNvPr id="8" name="Footer Placeholder 7"/>
          <p:cNvSpPr>
            <a:spLocks noGrp="1"/>
          </p:cNvSpPr>
          <p:nvPr>
            <p:ph type="ftr" sz="quarter" idx="11"/>
          </p:nvPr>
        </p:nvSpPr>
        <p:spPr/>
        <p:txBody>
          <a:bodyPr/>
          <a:lstStyle/>
          <a:p>
            <a:r>
              <a:rPr lang="en-US" smtClean="0"/>
              <a:t>Submission by Vic Hayes, TUDelft</a:t>
            </a:r>
            <a:endParaRPr lang="en-US"/>
          </a:p>
        </p:txBody>
      </p:sp>
      <p:sp>
        <p:nvSpPr>
          <p:cNvPr id="9" name="Slide Number Placeholder 8"/>
          <p:cNvSpPr>
            <a:spLocks noGrp="1"/>
          </p:cNvSpPr>
          <p:nvPr>
            <p:ph type="sldNum" sz="quarter" idx="12"/>
          </p:nvPr>
        </p:nvSpPr>
        <p:spPr/>
        <p:txBody>
          <a:bodyPr/>
          <a:lstStyle/>
          <a:p>
            <a:fld id="{CEE797AB-D48D-4327-9FB4-AFE8CB29DDB0}" type="slidenum">
              <a:rPr lang="en-US" smtClean="0"/>
              <a:t>‹#›</a:t>
            </a:fld>
            <a:endParaRPr lang="en-US"/>
          </a:p>
        </p:txBody>
      </p:sp>
    </p:spTree>
    <p:extLst>
      <p:ext uri="{BB962C8B-B14F-4D97-AF65-F5344CB8AC3E}">
        <p14:creationId xmlns:p14="http://schemas.microsoft.com/office/powerpoint/2010/main" val="7256778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06-Oct-10</a:t>
            </a:r>
            <a:endParaRPr lang="en-US"/>
          </a:p>
        </p:txBody>
      </p:sp>
      <p:sp>
        <p:nvSpPr>
          <p:cNvPr id="4" name="Footer Placeholder 3"/>
          <p:cNvSpPr>
            <a:spLocks noGrp="1"/>
          </p:cNvSpPr>
          <p:nvPr>
            <p:ph type="ftr" sz="quarter" idx="11"/>
          </p:nvPr>
        </p:nvSpPr>
        <p:spPr/>
        <p:txBody>
          <a:bodyPr/>
          <a:lstStyle/>
          <a:p>
            <a:r>
              <a:rPr lang="en-US" smtClean="0"/>
              <a:t>Submission by Vic Hayes, TUDelft</a:t>
            </a:r>
            <a:endParaRPr lang="en-US"/>
          </a:p>
        </p:txBody>
      </p:sp>
      <p:sp>
        <p:nvSpPr>
          <p:cNvPr id="5" name="Slide Number Placeholder 4"/>
          <p:cNvSpPr>
            <a:spLocks noGrp="1"/>
          </p:cNvSpPr>
          <p:nvPr>
            <p:ph type="sldNum" sz="quarter" idx="12"/>
          </p:nvPr>
        </p:nvSpPr>
        <p:spPr/>
        <p:txBody>
          <a:bodyPr/>
          <a:lstStyle/>
          <a:p>
            <a:fld id="{CEE797AB-D48D-4327-9FB4-AFE8CB29DDB0}" type="slidenum">
              <a:rPr lang="en-US" smtClean="0"/>
              <a:t>‹#›</a:t>
            </a:fld>
            <a:endParaRPr lang="en-US"/>
          </a:p>
        </p:txBody>
      </p:sp>
    </p:spTree>
    <p:extLst>
      <p:ext uri="{BB962C8B-B14F-4D97-AF65-F5344CB8AC3E}">
        <p14:creationId xmlns:p14="http://schemas.microsoft.com/office/powerpoint/2010/main" val="2590926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06-Oct-10</a:t>
            </a:r>
            <a:endParaRPr lang="en-US"/>
          </a:p>
        </p:txBody>
      </p:sp>
      <p:sp>
        <p:nvSpPr>
          <p:cNvPr id="3" name="Footer Placeholder 2"/>
          <p:cNvSpPr>
            <a:spLocks noGrp="1"/>
          </p:cNvSpPr>
          <p:nvPr>
            <p:ph type="ftr" sz="quarter" idx="11"/>
          </p:nvPr>
        </p:nvSpPr>
        <p:spPr/>
        <p:txBody>
          <a:bodyPr/>
          <a:lstStyle/>
          <a:p>
            <a:r>
              <a:rPr lang="en-US" smtClean="0"/>
              <a:t>Submission by Vic Hayes, TUDelft</a:t>
            </a:r>
            <a:endParaRPr lang="en-US"/>
          </a:p>
        </p:txBody>
      </p:sp>
      <p:sp>
        <p:nvSpPr>
          <p:cNvPr id="4" name="Slide Number Placeholder 3"/>
          <p:cNvSpPr>
            <a:spLocks noGrp="1"/>
          </p:cNvSpPr>
          <p:nvPr>
            <p:ph type="sldNum" sz="quarter" idx="12"/>
          </p:nvPr>
        </p:nvSpPr>
        <p:spPr/>
        <p:txBody>
          <a:bodyPr/>
          <a:lstStyle/>
          <a:p>
            <a:fld id="{CEE797AB-D48D-4327-9FB4-AFE8CB29DDB0}" type="slidenum">
              <a:rPr lang="en-US" smtClean="0"/>
              <a:t>‹#›</a:t>
            </a:fld>
            <a:endParaRPr lang="en-US"/>
          </a:p>
        </p:txBody>
      </p:sp>
    </p:spTree>
    <p:extLst>
      <p:ext uri="{BB962C8B-B14F-4D97-AF65-F5344CB8AC3E}">
        <p14:creationId xmlns:p14="http://schemas.microsoft.com/office/powerpoint/2010/main" val="20118158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06-Oct-10</a:t>
            </a:r>
            <a:endParaRPr lang="en-US"/>
          </a:p>
        </p:txBody>
      </p:sp>
      <p:sp>
        <p:nvSpPr>
          <p:cNvPr id="6" name="Footer Placeholder 5"/>
          <p:cNvSpPr>
            <a:spLocks noGrp="1"/>
          </p:cNvSpPr>
          <p:nvPr>
            <p:ph type="ftr" sz="quarter" idx="11"/>
          </p:nvPr>
        </p:nvSpPr>
        <p:spPr/>
        <p:txBody>
          <a:bodyPr/>
          <a:lstStyle/>
          <a:p>
            <a:r>
              <a:rPr lang="en-US" smtClean="0"/>
              <a:t>Submission by Vic Hayes, TUDelft</a:t>
            </a:r>
            <a:endParaRPr lang="en-US"/>
          </a:p>
        </p:txBody>
      </p:sp>
      <p:sp>
        <p:nvSpPr>
          <p:cNvPr id="7" name="Slide Number Placeholder 6"/>
          <p:cNvSpPr>
            <a:spLocks noGrp="1"/>
          </p:cNvSpPr>
          <p:nvPr>
            <p:ph type="sldNum" sz="quarter" idx="12"/>
          </p:nvPr>
        </p:nvSpPr>
        <p:spPr/>
        <p:txBody>
          <a:bodyPr/>
          <a:lstStyle/>
          <a:p>
            <a:fld id="{CEE797AB-D48D-4327-9FB4-AFE8CB29DDB0}" type="slidenum">
              <a:rPr lang="en-US" smtClean="0"/>
              <a:t>‹#›</a:t>
            </a:fld>
            <a:endParaRPr lang="en-US"/>
          </a:p>
        </p:txBody>
      </p:sp>
    </p:spTree>
    <p:extLst>
      <p:ext uri="{BB962C8B-B14F-4D97-AF65-F5344CB8AC3E}">
        <p14:creationId xmlns:p14="http://schemas.microsoft.com/office/powerpoint/2010/main" val="16277306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06-Oct-10</a:t>
            </a:r>
            <a:endParaRPr lang="en-US"/>
          </a:p>
        </p:txBody>
      </p:sp>
      <p:sp>
        <p:nvSpPr>
          <p:cNvPr id="6" name="Footer Placeholder 5"/>
          <p:cNvSpPr>
            <a:spLocks noGrp="1"/>
          </p:cNvSpPr>
          <p:nvPr>
            <p:ph type="ftr" sz="quarter" idx="11"/>
          </p:nvPr>
        </p:nvSpPr>
        <p:spPr/>
        <p:txBody>
          <a:bodyPr/>
          <a:lstStyle/>
          <a:p>
            <a:r>
              <a:rPr lang="en-US" smtClean="0"/>
              <a:t>Submission by Vic Hayes, TUDelft</a:t>
            </a:r>
            <a:endParaRPr lang="en-US"/>
          </a:p>
        </p:txBody>
      </p:sp>
      <p:sp>
        <p:nvSpPr>
          <p:cNvPr id="7" name="Slide Number Placeholder 6"/>
          <p:cNvSpPr>
            <a:spLocks noGrp="1"/>
          </p:cNvSpPr>
          <p:nvPr>
            <p:ph type="sldNum" sz="quarter" idx="12"/>
          </p:nvPr>
        </p:nvSpPr>
        <p:spPr/>
        <p:txBody>
          <a:bodyPr/>
          <a:lstStyle/>
          <a:p>
            <a:fld id="{CEE797AB-D48D-4327-9FB4-AFE8CB29DDB0}" type="slidenum">
              <a:rPr lang="en-US" smtClean="0"/>
              <a:t>‹#›</a:t>
            </a:fld>
            <a:endParaRPr lang="en-US"/>
          </a:p>
        </p:txBody>
      </p:sp>
    </p:spTree>
    <p:extLst>
      <p:ext uri="{BB962C8B-B14F-4D97-AF65-F5344CB8AC3E}">
        <p14:creationId xmlns:p14="http://schemas.microsoft.com/office/powerpoint/2010/main" val="34781452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06-Oct-10</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Submission by Vic Hayes, TUDelft</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E797AB-D48D-4327-9FB4-AFE8CB29DDB0}" type="slidenum">
              <a:rPr lang="en-US" smtClean="0"/>
              <a:t>‹#›</a:t>
            </a:fld>
            <a:endParaRPr lang="en-US"/>
          </a:p>
        </p:txBody>
      </p:sp>
      <p:sp>
        <p:nvSpPr>
          <p:cNvPr id="7" name="TextBox 6"/>
          <p:cNvSpPr txBox="1"/>
          <p:nvPr userDrawn="1"/>
        </p:nvSpPr>
        <p:spPr>
          <a:xfrm>
            <a:off x="6629400" y="65705"/>
            <a:ext cx="2404826" cy="369332"/>
          </a:xfrm>
          <a:prstGeom prst="rect">
            <a:avLst/>
          </a:prstGeom>
          <a:noFill/>
        </p:spPr>
        <p:txBody>
          <a:bodyPr wrap="none" rtlCol="0">
            <a:spAutoFit/>
          </a:bodyPr>
          <a:lstStyle/>
          <a:p>
            <a:r>
              <a:rPr lang="en-US" b="1" dirty="0" smtClean="0"/>
              <a:t>Doc: CRpNL-10/0012d0</a:t>
            </a:r>
            <a:endParaRPr lang="en-US" b="1" dirty="0"/>
          </a:p>
        </p:txBody>
      </p:sp>
    </p:spTree>
    <p:extLst>
      <p:ext uri="{BB962C8B-B14F-4D97-AF65-F5344CB8AC3E}">
        <p14:creationId xmlns:p14="http://schemas.microsoft.com/office/powerpoint/2010/main" val="37001012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fcc.gov/Daily_Releases/Daily_Business/2010/db0923/FCC-10-174A1.pdf"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Summary of White Space ruling in the USA</a:t>
            </a:r>
            <a:endParaRPr lang="en-US" dirty="0"/>
          </a:p>
        </p:txBody>
      </p:sp>
      <p:sp>
        <p:nvSpPr>
          <p:cNvPr id="3" name="Subtitle 2"/>
          <p:cNvSpPr>
            <a:spLocks noGrp="1"/>
          </p:cNvSpPr>
          <p:nvPr>
            <p:ph type="subTitle" idx="1"/>
          </p:nvPr>
        </p:nvSpPr>
        <p:spPr/>
        <p:txBody>
          <a:bodyPr/>
          <a:lstStyle/>
          <a:p>
            <a:r>
              <a:rPr lang="en-US" dirty="0" smtClean="0"/>
              <a:t>Vic Hayes, </a:t>
            </a:r>
            <a:r>
              <a:rPr lang="en-US" dirty="0" err="1" smtClean="0"/>
              <a:t>TUDelft</a:t>
            </a:r>
            <a:endParaRPr lang="en-US" dirty="0"/>
          </a:p>
        </p:txBody>
      </p:sp>
      <p:sp>
        <p:nvSpPr>
          <p:cNvPr id="4" name="Date Placeholder 3"/>
          <p:cNvSpPr>
            <a:spLocks noGrp="1"/>
          </p:cNvSpPr>
          <p:nvPr>
            <p:ph type="dt" sz="half" idx="10"/>
          </p:nvPr>
        </p:nvSpPr>
        <p:spPr/>
        <p:txBody>
          <a:bodyPr/>
          <a:lstStyle/>
          <a:p>
            <a:r>
              <a:rPr lang="en-US" smtClean="0"/>
              <a:t>06-Oct-10</a:t>
            </a:r>
            <a:endParaRPr lang="en-US"/>
          </a:p>
        </p:txBody>
      </p:sp>
      <p:sp>
        <p:nvSpPr>
          <p:cNvPr id="5" name="Footer Placeholder 4"/>
          <p:cNvSpPr>
            <a:spLocks noGrp="1"/>
          </p:cNvSpPr>
          <p:nvPr>
            <p:ph type="ftr" sz="quarter" idx="11"/>
          </p:nvPr>
        </p:nvSpPr>
        <p:spPr/>
        <p:txBody>
          <a:bodyPr/>
          <a:lstStyle/>
          <a:p>
            <a:r>
              <a:rPr lang="en-US" smtClean="0"/>
              <a:t>Submission by Vic Hayes, TUDelft</a:t>
            </a:r>
            <a:endParaRPr lang="en-US"/>
          </a:p>
        </p:txBody>
      </p:sp>
      <p:sp>
        <p:nvSpPr>
          <p:cNvPr id="6" name="Slide Number Placeholder 5"/>
          <p:cNvSpPr>
            <a:spLocks noGrp="1"/>
          </p:cNvSpPr>
          <p:nvPr>
            <p:ph type="sldNum" sz="quarter" idx="12"/>
          </p:nvPr>
        </p:nvSpPr>
        <p:spPr/>
        <p:txBody>
          <a:bodyPr/>
          <a:lstStyle/>
          <a:p>
            <a:fld id="{CEE797AB-D48D-4327-9FB4-AFE8CB29DDB0}" type="slidenum">
              <a:rPr lang="en-US" smtClean="0"/>
              <a:t>1</a:t>
            </a:fld>
            <a:endParaRPr lang="en-US"/>
          </a:p>
        </p:txBody>
      </p:sp>
    </p:spTree>
    <p:extLst>
      <p:ext uri="{BB962C8B-B14F-4D97-AF65-F5344CB8AC3E}">
        <p14:creationId xmlns:p14="http://schemas.microsoft.com/office/powerpoint/2010/main" val="23718179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Power requirements</a:t>
            </a:r>
            <a:br>
              <a:rPr lang="en-US" dirty="0" smtClean="0"/>
            </a:br>
            <a:r>
              <a:rPr lang="en-US" dirty="0" smtClean="0"/>
              <a:t>for TVBDs</a:t>
            </a:r>
            <a:endParaRPr lang="en-US" dirty="0"/>
          </a:p>
        </p:txBody>
      </p:sp>
      <p:sp>
        <p:nvSpPr>
          <p:cNvPr id="3" name="Content Placeholder 2"/>
          <p:cNvSpPr>
            <a:spLocks noGrp="1"/>
          </p:cNvSpPr>
          <p:nvPr>
            <p:ph idx="1"/>
          </p:nvPr>
        </p:nvSpPr>
        <p:spPr>
          <a:xfrm>
            <a:off x="152400" y="1676400"/>
            <a:ext cx="2743200" cy="4501375"/>
          </a:xfrm>
          <a:ln>
            <a:solidFill>
              <a:schemeClr val="tx1"/>
            </a:solidFill>
          </a:ln>
        </p:spPr>
        <p:txBody>
          <a:bodyPr>
            <a:normAutofit/>
          </a:bodyPr>
          <a:lstStyle/>
          <a:p>
            <a:pPr marL="234950" indent="-234950"/>
            <a:r>
              <a:rPr lang="en-US" dirty="0" smtClean="0"/>
              <a:t>Fixed devices</a:t>
            </a:r>
          </a:p>
          <a:p>
            <a:pPr marL="457200" lvl="1" indent="-222250"/>
            <a:r>
              <a:rPr lang="en-US" sz="2400" dirty="0" smtClean="0"/>
              <a:t>Max </a:t>
            </a:r>
            <a:r>
              <a:rPr lang="en-US" sz="2400" dirty="0"/>
              <a:t>conducted power 1 W, max </a:t>
            </a:r>
            <a:r>
              <a:rPr lang="en-US" sz="2400" dirty="0" err="1"/>
              <a:t>e.i.r.p</a:t>
            </a:r>
            <a:r>
              <a:rPr lang="en-US" sz="2400" dirty="0"/>
              <a:t>. 4 W</a:t>
            </a:r>
          </a:p>
          <a:p>
            <a:pPr marL="457200" lvl="1" indent="-222250"/>
            <a:r>
              <a:rPr lang="en-US" sz="2400" dirty="0"/>
              <a:t>Max spectral power density 12.2 </a:t>
            </a:r>
            <a:r>
              <a:rPr lang="en-US" sz="2400" dirty="0" err="1"/>
              <a:t>dBm</a:t>
            </a:r>
            <a:r>
              <a:rPr lang="en-US" sz="2400" dirty="0"/>
              <a:t>/100 kHz</a:t>
            </a:r>
          </a:p>
        </p:txBody>
      </p:sp>
      <p:sp>
        <p:nvSpPr>
          <p:cNvPr id="4" name="Content Placeholder 2"/>
          <p:cNvSpPr txBox="1">
            <a:spLocks/>
          </p:cNvSpPr>
          <p:nvPr/>
        </p:nvSpPr>
        <p:spPr>
          <a:xfrm>
            <a:off x="2971800" y="1676400"/>
            <a:ext cx="6019800" cy="4495800"/>
          </a:xfrm>
          <a:prstGeom prst="rect">
            <a:avLst/>
          </a:prstGeom>
          <a:ln>
            <a:solidFill>
              <a:schemeClr val="tx1"/>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4000" dirty="0" smtClean="0"/>
              <a:t>Personal/ Portable devices</a:t>
            </a:r>
          </a:p>
        </p:txBody>
      </p:sp>
      <p:sp>
        <p:nvSpPr>
          <p:cNvPr id="5" name="Content Placeholder 2"/>
          <p:cNvSpPr txBox="1">
            <a:spLocks/>
          </p:cNvSpPr>
          <p:nvPr/>
        </p:nvSpPr>
        <p:spPr>
          <a:xfrm>
            <a:off x="2971800" y="2590799"/>
            <a:ext cx="2057400" cy="2895601"/>
          </a:xfrm>
          <a:prstGeom prst="rect">
            <a:avLst/>
          </a:prstGeom>
          <a:ln>
            <a:solidFill>
              <a:schemeClr val="tx1"/>
            </a:solidFill>
          </a:ln>
        </p:spPr>
        <p:txBody>
          <a:bodyPr vert="horz" lIns="91440" tIns="45720" rIns="91440" bIns="45720" rtlCol="0">
            <a:normAutofit fontScale="55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34950" indent="-234950"/>
            <a:r>
              <a:rPr lang="en-US" dirty="0" smtClean="0"/>
              <a:t>Mode II</a:t>
            </a:r>
          </a:p>
          <a:p>
            <a:pPr marL="457200" lvl="1" indent="-222250"/>
            <a:r>
              <a:rPr lang="en-US" dirty="0" smtClean="0"/>
              <a:t>Max power 100 </a:t>
            </a:r>
            <a:r>
              <a:rPr lang="en-US" dirty="0" err="1" smtClean="0"/>
              <a:t>mW</a:t>
            </a:r>
            <a:r>
              <a:rPr lang="en-US" dirty="0" smtClean="0"/>
              <a:t> </a:t>
            </a:r>
            <a:r>
              <a:rPr lang="en-US" dirty="0" err="1" smtClean="0"/>
              <a:t>e.i.r.p</a:t>
            </a:r>
            <a:r>
              <a:rPr lang="en-US" dirty="0" smtClean="0"/>
              <a:t>. or 40 </a:t>
            </a:r>
            <a:r>
              <a:rPr lang="en-US" dirty="0" err="1" smtClean="0"/>
              <a:t>mW</a:t>
            </a:r>
            <a:r>
              <a:rPr lang="en-US" dirty="0" smtClean="0"/>
              <a:t> </a:t>
            </a:r>
            <a:r>
              <a:rPr lang="en-US" dirty="0" err="1" smtClean="0"/>
              <a:t>e.i.r.p</a:t>
            </a:r>
            <a:r>
              <a:rPr lang="en-US" dirty="0" smtClean="0"/>
              <a:t>. when not meeting adjacent channel requirements</a:t>
            </a:r>
          </a:p>
          <a:p>
            <a:pPr marL="457200" lvl="1" indent="-222250"/>
            <a:r>
              <a:rPr lang="en-US" dirty="0" smtClean="0"/>
              <a:t>Max power spectral density  -1.8 </a:t>
            </a:r>
            <a:r>
              <a:rPr lang="en-US" dirty="0" err="1" smtClean="0"/>
              <a:t>dBm</a:t>
            </a:r>
            <a:r>
              <a:rPr lang="en-US" dirty="0" smtClean="0"/>
              <a:t> in adjacent channel, else 2.2 </a:t>
            </a:r>
            <a:r>
              <a:rPr lang="en-US" dirty="0" err="1" smtClean="0"/>
              <a:t>dBm</a:t>
            </a:r>
            <a:r>
              <a:rPr lang="en-US" dirty="0" smtClean="0"/>
              <a:t>/100 kHz </a:t>
            </a:r>
          </a:p>
        </p:txBody>
      </p:sp>
      <p:sp>
        <p:nvSpPr>
          <p:cNvPr id="6" name="Content Placeholder 2"/>
          <p:cNvSpPr txBox="1">
            <a:spLocks/>
          </p:cNvSpPr>
          <p:nvPr/>
        </p:nvSpPr>
        <p:spPr>
          <a:xfrm>
            <a:off x="5105400" y="2591083"/>
            <a:ext cx="2057400" cy="2895317"/>
          </a:xfrm>
          <a:prstGeom prst="rect">
            <a:avLst/>
          </a:prstGeom>
          <a:ln>
            <a:solidFill>
              <a:schemeClr val="tx1"/>
            </a:solidFill>
          </a:ln>
        </p:spPr>
        <p:txBody>
          <a:bodyPr vert="horz" lIns="91440" tIns="45720" rIns="91440" bIns="45720" rtlCol="0">
            <a:normAutofit fontScale="25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34950" indent="-234950"/>
            <a:r>
              <a:rPr lang="en-US" sz="6000" dirty="0"/>
              <a:t>Mode I</a:t>
            </a:r>
          </a:p>
          <a:p>
            <a:pPr marL="457200" lvl="1" indent="-222250"/>
            <a:r>
              <a:rPr lang="en-US" sz="6000" dirty="0" smtClean="0"/>
              <a:t>Max </a:t>
            </a:r>
            <a:r>
              <a:rPr lang="en-US" sz="6000" dirty="0"/>
              <a:t>Power Max power 100 </a:t>
            </a:r>
            <a:r>
              <a:rPr lang="en-US" sz="6000" dirty="0" err="1"/>
              <a:t>mW</a:t>
            </a:r>
            <a:r>
              <a:rPr lang="en-US" sz="6000" dirty="0"/>
              <a:t> </a:t>
            </a:r>
            <a:r>
              <a:rPr lang="en-US" sz="6000" dirty="0" err="1"/>
              <a:t>e.i.r.p</a:t>
            </a:r>
            <a:r>
              <a:rPr lang="en-US" sz="6000" dirty="0"/>
              <a:t>. or 40 </a:t>
            </a:r>
            <a:r>
              <a:rPr lang="en-US" sz="6000" dirty="0" err="1"/>
              <a:t>mW</a:t>
            </a:r>
            <a:r>
              <a:rPr lang="en-US" sz="6000" dirty="0"/>
              <a:t> </a:t>
            </a:r>
            <a:r>
              <a:rPr lang="en-US" sz="6000" dirty="0" err="1"/>
              <a:t>e.i.r.p</a:t>
            </a:r>
            <a:r>
              <a:rPr lang="en-US" sz="6000" dirty="0"/>
              <a:t>. when not meeting adjacent channel requirements</a:t>
            </a:r>
          </a:p>
          <a:p>
            <a:pPr marL="457200" lvl="1" indent="-222250"/>
            <a:r>
              <a:rPr lang="en-US" sz="6000" dirty="0"/>
              <a:t>Max power spectral density  -1.8 </a:t>
            </a:r>
            <a:r>
              <a:rPr lang="en-US" sz="6000" dirty="0" err="1"/>
              <a:t>dBm</a:t>
            </a:r>
            <a:r>
              <a:rPr lang="en-US" sz="6000" dirty="0"/>
              <a:t> in adjacent channel, else 2.2 </a:t>
            </a:r>
            <a:r>
              <a:rPr lang="en-US" sz="6000" dirty="0" err="1"/>
              <a:t>dBm</a:t>
            </a:r>
            <a:r>
              <a:rPr lang="en-US" sz="6000" dirty="0"/>
              <a:t>/100 kHz </a:t>
            </a:r>
          </a:p>
        </p:txBody>
      </p:sp>
      <p:sp>
        <p:nvSpPr>
          <p:cNvPr id="7" name="Content Placeholder 2"/>
          <p:cNvSpPr txBox="1">
            <a:spLocks/>
          </p:cNvSpPr>
          <p:nvPr/>
        </p:nvSpPr>
        <p:spPr>
          <a:xfrm>
            <a:off x="7239000" y="2590799"/>
            <a:ext cx="1752600" cy="2895601"/>
          </a:xfrm>
          <a:prstGeom prst="rect">
            <a:avLst/>
          </a:prstGeom>
          <a:ln>
            <a:solidFill>
              <a:schemeClr val="tx1"/>
            </a:solidFill>
          </a:ln>
        </p:spPr>
        <p:txBody>
          <a:bodyPr vert="horz" lIns="91440" tIns="45720" rIns="91440" bIns="45720" rtlCol="0">
            <a:normAutofit fontScale="25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34950" indent="-234950"/>
            <a:r>
              <a:rPr lang="en-US" sz="6000" dirty="0" smtClean="0"/>
              <a:t>Sensing only device</a:t>
            </a:r>
            <a:endParaRPr lang="en-US" sz="6000" dirty="0"/>
          </a:p>
          <a:p>
            <a:pPr marL="457200" lvl="1" indent="-222250"/>
            <a:r>
              <a:rPr lang="en-US" sz="6000" dirty="0" smtClean="0"/>
              <a:t>Max </a:t>
            </a:r>
            <a:r>
              <a:rPr lang="en-US" sz="6000" dirty="0"/>
              <a:t>Power Max power 5</a:t>
            </a:r>
            <a:r>
              <a:rPr lang="en-US" sz="6000" dirty="0" smtClean="0"/>
              <a:t>0 </a:t>
            </a:r>
            <a:r>
              <a:rPr lang="en-US" sz="6000" dirty="0" err="1"/>
              <a:t>mW</a:t>
            </a:r>
            <a:r>
              <a:rPr lang="en-US" sz="6000" dirty="0"/>
              <a:t> </a:t>
            </a:r>
            <a:r>
              <a:rPr lang="en-US" sz="6000" dirty="0" err="1"/>
              <a:t>e.i.r.p</a:t>
            </a:r>
            <a:r>
              <a:rPr lang="en-US" sz="6000" dirty="0"/>
              <a:t>. </a:t>
            </a:r>
            <a:endParaRPr lang="en-US" sz="6000" dirty="0" smtClean="0"/>
          </a:p>
          <a:p>
            <a:pPr marL="457200" lvl="1" indent="-222250"/>
            <a:r>
              <a:rPr lang="en-US" sz="6000" dirty="0" smtClean="0"/>
              <a:t>Max </a:t>
            </a:r>
            <a:r>
              <a:rPr lang="en-US" sz="6000" dirty="0"/>
              <a:t>power spectral density  </a:t>
            </a:r>
            <a:r>
              <a:rPr lang="en-US" sz="6000" dirty="0" smtClean="0"/>
              <a:t>-0.8 </a:t>
            </a:r>
            <a:r>
              <a:rPr lang="en-US" sz="6000" dirty="0" err="1" smtClean="0"/>
              <a:t>dBm</a:t>
            </a:r>
            <a:endParaRPr lang="en-US" sz="6000" dirty="0"/>
          </a:p>
        </p:txBody>
      </p:sp>
      <p:sp>
        <p:nvSpPr>
          <p:cNvPr id="8" name="Date Placeholder 7"/>
          <p:cNvSpPr>
            <a:spLocks noGrp="1"/>
          </p:cNvSpPr>
          <p:nvPr>
            <p:ph type="dt" sz="half" idx="10"/>
          </p:nvPr>
        </p:nvSpPr>
        <p:spPr/>
        <p:txBody>
          <a:bodyPr/>
          <a:lstStyle/>
          <a:p>
            <a:r>
              <a:rPr lang="en-US" smtClean="0"/>
              <a:t>06-Oct-10</a:t>
            </a:r>
            <a:endParaRPr lang="en-US"/>
          </a:p>
        </p:txBody>
      </p:sp>
      <p:sp>
        <p:nvSpPr>
          <p:cNvPr id="9" name="Footer Placeholder 8"/>
          <p:cNvSpPr>
            <a:spLocks noGrp="1"/>
          </p:cNvSpPr>
          <p:nvPr>
            <p:ph type="ftr" sz="quarter" idx="11"/>
          </p:nvPr>
        </p:nvSpPr>
        <p:spPr/>
        <p:txBody>
          <a:bodyPr/>
          <a:lstStyle/>
          <a:p>
            <a:r>
              <a:rPr lang="en-US" smtClean="0"/>
              <a:t>Submission by Vic Hayes, TUDelft</a:t>
            </a:r>
            <a:endParaRPr lang="en-US"/>
          </a:p>
        </p:txBody>
      </p:sp>
      <p:sp>
        <p:nvSpPr>
          <p:cNvPr id="10" name="Slide Number Placeholder 9"/>
          <p:cNvSpPr>
            <a:spLocks noGrp="1"/>
          </p:cNvSpPr>
          <p:nvPr>
            <p:ph type="sldNum" sz="quarter" idx="12"/>
          </p:nvPr>
        </p:nvSpPr>
        <p:spPr/>
        <p:txBody>
          <a:bodyPr/>
          <a:lstStyle/>
          <a:p>
            <a:fld id="{CEE797AB-D48D-4327-9FB4-AFE8CB29DDB0}" type="slidenum">
              <a:rPr lang="en-US" smtClean="0"/>
              <a:t>10</a:t>
            </a:fld>
            <a:endParaRPr lang="en-US"/>
          </a:p>
        </p:txBody>
      </p:sp>
    </p:spTree>
    <p:extLst>
      <p:ext uri="{BB962C8B-B14F-4D97-AF65-F5344CB8AC3E}">
        <p14:creationId xmlns:p14="http://schemas.microsoft.com/office/powerpoint/2010/main" val="4908071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Antenna requirements</a:t>
            </a:r>
            <a:endParaRPr lang="en-US" dirty="0"/>
          </a:p>
        </p:txBody>
      </p:sp>
      <p:sp>
        <p:nvSpPr>
          <p:cNvPr id="3" name="Content Placeholder 2"/>
          <p:cNvSpPr>
            <a:spLocks noGrp="1"/>
          </p:cNvSpPr>
          <p:nvPr>
            <p:ph idx="1"/>
          </p:nvPr>
        </p:nvSpPr>
        <p:spPr/>
        <p:txBody>
          <a:bodyPr>
            <a:normAutofit lnSpcReduction="10000"/>
          </a:bodyPr>
          <a:lstStyle/>
          <a:p>
            <a:r>
              <a:rPr lang="en-US" dirty="0"/>
              <a:t>All transmit and receive antenna(s) of personal/portable devices shall be permanently attached</a:t>
            </a:r>
            <a:r>
              <a:rPr lang="en-US" dirty="0" smtClean="0"/>
              <a:t>.</a:t>
            </a:r>
          </a:p>
          <a:p>
            <a:r>
              <a:rPr lang="en-US" dirty="0"/>
              <a:t>The transmit antenna used with fixed devices may not be more than 30 meters above the ground. </a:t>
            </a:r>
            <a:r>
              <a:rPr lang="en-US" dirty="0" smtClean="0"/>
              <a:t>In addition</a:t>
            </a:r>
            <a:r>
              <a:rPr lang="en-US" dirty="0"/>
              <a:t>, fixed devices may not be located at sites where the height above average terrain (HAAT) </a:t>
            </a:r>
            <a:r>
              <a:rPr lang="en-US" dirty="0" smtClean="0"/>
              <a:t>at ground </a:t>
            </a:r>
            <a:r>
              <a:rPr lang="en-US" dirty="0"/>
              <a:t>level is more than 76 meters.</a:t>
            </a:r>
          </a:p>
        </p:txBody>
      </p:sp>
      <p:sp>
        <p:nvSpPr>
          <p:cNvPr id="4" name="Date Placeholder 3"/>
          <p:cNvSpPr>
            <a:spLocks noGrp="1"/>
          </p:cNvSpPr>
          <p:nvPr>
            <p:ph type="dt" sz="half" idx="10"/>
          </p:nvPr>
        </p:nvSpPr>
        <p:spPr/>
        <p:txBody>
          <a:bodyPr/>
          <a:lstStyle/>
          <a:p>
            <a:r>
              <a:rPr lang="en-US" smtClean="0"/>
              <a:t>06-Oct-10</a:t>
            </a:r>
            <a:endParaRPr lang="en-US"/>
          </a:p>
        </p:txBody>
      </p:sp>
      <p:sp>
        <p:nvSpPr>
          <p:cNvPr id="5" name="Footer Placeholder 4"/>
          <p:cNvSpPr>
            <a:spLocks noGrp="1"/>
          </p:cNvSpPr>
          <p:nvPr>
            <p:ph type="ftr" sz="quarter" idx="11"/>
          </p:nvPr>
        </p:nvSpPr>
        <p:spPr/>
        <p:txBody>
          <a:bodyPr/>
          <a:lstStyle/>
          <a:p>
            <a:r>
              <a:rPr lang="en-US" smtClean="0"/>
              <a:t>Submission by Vic Hayes, TUDelft</a:t>
            </a:r>
            <a:endParaRPr lang="en-US"/>
          </a:p>
        </p:txBody>
      </p:sp>
      <p:sp>
        <p:nvSpPr>
          <p:cNvPr id="6" name="Slide Number Placeholder 5"/>
          <p:cNvSpPr>
            <a:spLocks noGrp="1"/>
          </p:cNvSpPr>
          <p:nvPr>
            <p:ph type="sldNum" sz="quarter" idx="12"/>
          </p:nvPr>
        </p:nvSpPr>
        <p:spPr/>
        <p:txBody>
          <a:bodyPr/>
          <a:lstStyle/>
          <a:p>
            <a:fld id="{CEE797AB-D48D-4327-9FB4-AFE8CB29DDB0}" type="slidenum">
              <a:rPr lang="en-US" smtClean="0"/>
              <a:t>11</a:t>
            </a:fld>
            <a:endParaRPr lang="en-US"/>
          </a:p>
        </p:txBody>
      </p:sp>
    </p:spTree>
    <p:extLst>
      <p:ext uri="{BB962C8B-B14F-4D97-AF65-F5344CB8AC3E}">
        <p14:creationId xmlns:p14="http://schemas.microsoft.com/office/powerpoint/2010/main" val="12257625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Emission limits</a:t>
            </a:r>
            <a:endParaRPr lang="en-US" dirty="0"/>
          </a:p>
        </p:txBody>
      </p:sp>
      <p:sp>
        <p:nvSpPr>
          <p:cNvPr id="3" name="Content Placeholder 2"/>
          <p:cNvSpPr>
            <a:spLocks noGrp="1"/>
          </p:cNvSpPr>
          <p:nvPr>
            <p:ph idx="1"/>
          </p:nvPr>
        </p:nvSpPr>
        <p:spPr/>
        <p:txBody>
          <a:bodyPr/>
          <a:lstStyle/>
          <a:p>
            <a:r>
              <a:rPr lang="en-US" dirty="0"/>
              <a:t>In the television channels immediately adjacent to the channel in which a TVBD is operating</a:t>
            </a:r>
            <a:r>
              <a:rPr lang="en-US" dirty="0" smtClean="0"/>
              <a:t>, emissions </a:t>
            </a:r>
            <a:r>
              <a:rPr lang="en-US" dirty="0"/>
              <a:t>from the TVBD shall be at least 72.8 dB below the highest average power in the TV channel </a:t>
            </a:r>
            <a:r>
              <a:rPr lang="en-US" dirty="0" smtClean="0"/>
              <a:t>in which </a:t>
            </a:r>
            <a:r>
              <a:rPr lang="en-US" dirty="0"/>
              <a:t>the device is operating.</a:t>
            </a:r>
          </a:p>
        </p:txBody>
      </p:sp>
      <p:sp>
        <p:nvSpPr>
          <p:cNvPr id="4" name="Date Placeholder 3"/>
          <p:cNvSpPr>
            <a:spLocks noGrp="1"/>
          </p:cNvSpPr>
          <p:nvPr>
            <p:ph type="dt" sz="half" idx="10"/>
          </p:nvPr>
        </p:nvSpPr>
        <p:spPr/>
        <p:txBody>
          <a:bodyPr/>
          <a:lstStyle/>
          <a:p>
            <a:r>
              <a:rPr lang="en-US" smtClean="0"/>
              <a:t>06-Oct-10</a:t>
            </a:r>
            <a:endParaRPr lang="en-US"/>
          </a:p>
        </p:txBody>
      </p:sp>
      <p:sp>
        <p:nvSpPr>
          <p:cNvPr id="5" name="Footer Placeholder 4"/>
          <p:cNvSpPr>
            <a:spLocks noGrp="1"/>
          </p:cNvSpPr>
          <p:nvPr>
            <p:ph type="ftr" sz="quarter" idx="11"/>
          </p:nvPr>
        </p:nvSpPr>
        <p:spPr/>
        <p:txBody>
          <a:bodyPr/>
          <a:lstStyle/>
          <a:p>
            <a:r>
              <a:rPr lang="en-US" smtClean="0"/>
              <a:t>Submission by Vic Hayes, TUDelft</a:t>
            </a:r>
            <a:endParaRPr lang="en-US"/>
          </a:p>
        </p:txBody>
      </p:sp>
      <p:sp>
        <p:nvSpPr>
          <p:cNvPr id="6" name="Slide Number Placeholder 5"/>
          <p:cNvSpPr>
            <a:spLocks noGrp="1"/>
          </p:cNvSpPr>
          <p:nvPr>
            <p:ph type="sldNum" sz="quarter" idx="12"/>
          </p:nvPr>
        </p:nvSpPr>
        <p:spPr/>
        <p:txBody>
          <a:bodyPr/>
          <a:lstStyle/>
          <a:p>
            <a:fld id="{CEE797AB-D48D-4327-9FB4-AFE8CB29DDB0}" type="slidenum">
              <a:rPr lang="en-US" smtClean="0"/>
              <a:t>12</a:t>
            </a:fld>
            <a:endParaRPr lang="en-US"/>
          </a:p>
        </p:txBody>
      </p:sp>
    </p:spTree>
    <p:extLst>
      <p:ext uri="{BB962C8B-B14F-4D97-AF65-F5344CB8AC3E}">
        <p14:creationId xmlns:p14="http://schemas.microsoft.com/office/powerpoint/2010/main" val="4620082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Detection thresholds for sensing </a:t>
            </a:r>
            <a:r>
              <a:rPr lang="en-US" smtClean="0"/>
              <a:t>only devices</a:t>
            </a:r>
            <a:endParaRPr lang="en-US" dirty="0"/>
          </a:p>
        </p:txBody>
      </p:sp>
      <p:sp>
        <p:nvSpPr>
          <p:cNvPr id="3" name="Content Placeholder 2"/>
          <p:cNvSpPr>
            <a:spLocks noGrp="1"/>
          </p:cNvSpPr>
          <p:nvPr>
            <p:ph idx="1"/>
          </p:nvPr>
        </p:nvSpPr>
        <p:spPr/>
        <p:txBody>
          <a:bodyPr>
            <a:normAutofit/>
          </a:bodyPr>
          <a:lstStyle/>
          <a:p>
            <a:r>
              <a:rPr lang="en-US" dirty="0"/>
              <a:t>(i) The required detection thresholds are:</a:t>
            </a:r>
          </a:p>
          <a:p>
            <a:r>
              <a:rPr lang="en-US" dirty="0"/>
              <a:t>(A) ATSC digital TV signals: -114 </a:t>
            </a:r>
            <a:r>
              <a:rPr lang="en-US" dirty="0" err="1"/>
              <a:t>dBm</a:t>
            </a:r>
            <a:r>
              <a:rPr lang="en-US" dirty="0"/>
              <a:t>, averaged over a 6 MHz bandwidth;</a:t>
            </a:r>
          </a:p>
          <a:p>
            <a:r>
              <a:rPr lang="en-US" dirty="0"/>
              <a:t>(B) NTSC analog TV signals: -114 </a:t>
            </a:r>
            <a:r>
              <a:rPr lang="en-US" dirty="0" err="1"/>
              <a:t>dBm</a:t>
            </a:r>
            <a:r>
              <a:rPr lang="en-US" dirty="0"/>
              <a:t>, averaged over a 100 kHz bandwidth;</a:t>
            </a:r>
          </a:p>
          <a:p>
            <a:r>
              <a:rPr lang="en-US" dirty="0"/>
              <a:t>(C) Low power auxiliary, including wireless microphone, signals: -107 </a:t>
            </a:r>
            <a:r>
              <a:rPr lang="en-US" dirty="0" err="1"/>
              <a:t>dBm</a:t>
            </a:r>
            <a:r>
              <a:rPr lang="en-US" dirty="0"/>
              <a:t>, averaged over a 200 </a:t>
            </a:r>
            <a:r>
              <a:rPr lang="en-US" dirty="0" smtClean="0"/>
              <a:t>kHz bandwidth</a:t>
            </a:r>
            <a:r>
              <a:rPr lang="en-US" dirty="0"/>
              <a:t>.</a:t>
            </a:r>
          </a:p>
        </p:txBody>
      </p:sp>
      <p:sp>
        <p:nvSpPr>
          <p:cNvPr id="4" name="Date Placeholder 3"/>
          <p:cNvSpPr>
            <a:spLocks noGrp="1"/>
          </p:cNvSpPr>
          <p:nvPr>
            <p:ph type="dt" sz="half" idx="10"/>
          </p:nvPr>
        </p:nvSpPr>
        <p:spPr/>
        <p:txBody>
          <a:bodyPr/>
          <a:lstStyle/>
          <a:p>
            <a:r>
              <a:rPr lang="en-US" smtClean="0"/>
              <a:t>06-Oct-10</a:t>
            </a:r>
            <a:endParaRPr lang="en-US"/>
          </a:p>
        </p:txBody>
      </p:sp>
      <p:sp>
        <p:nvSpPr>
          <p:cNvPr id="5" name="Footer Placeholder 4"/>
          <p:cNvSpPr>
            <a:spLocks noGrp="1"/>
          </p:cNvSpPr>
          <p:nvPr>
            <p:ph type="ftr" sz="quarter" idx="11"/>
          </p:nvPr>
        </p:nvSpPr>
        <p:spPr/>
        <p:txBody>
          <a:bodyPr/>
          <a:lstStyle/>
          <a:p>
            <a:r>
              <a:rPr lang="en-US" smtClean="0"/>
              <a:t>Submission by Vic Hayes, TUDelft</a:t>
            </a:r>
            <a:endParaRPr lang="en-US"/>
          </a:p>
        </p:txBody>
      </p:sp>
      <p:sp>
        <p:nvSpPr>
          <p:cNvPr id="6" name="Slide Number Placeholder 5"/>
          <p:cNvSpPr>
            <a:spLocks noGrp="1"/>
          </p:cNvSpPr>
          <p:nvPr>
            <p:ph type="sldNum" sz="quarter" idx="12"/>
          </p:nvPr>
        </p:nvSpPr>
        <p:spPr/>
        <p:txBody>
          <a:bodyPr/>
          <a:lstStyle/>
          <a:p>
            <a:fld id="{CEE797AB-D48D-4327-9FB4-AFE8CB29DDB0}" type="slidenum">
              <a:rPr lang="en-US" smtClean="0"/>
              <a:t>13</a:t>
            </a:fld>
            <a:endParaRPr lang="en-US"/>
          </a:p>
        </p:txBody>
      </p:sp>
    </p:spTree>
    <p:extLst>
      <p:ext uri="{BB962C8B-B14F-4D97-AF65-F5344CB8AC3E}">
        <p14:creationId xmlns:p14="http://schemas.microsoft.com/office/powerpoint/2010/main" val="3832284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96509"/>
            <a:ext cx="9144000" cy="5064981"/>
          </a:xfrm>
          <a:prstGeom prst="rect">
            <a:avLst/>
          </a:prstGeom>
        </p:spPr>
      </p:pic>
      <p:sp>
        <p:nvSpPr>
          <p:cNvPr id="6" name="TextBox 5"/>
          <p:cNvSpPr txBox="1"/>
          <p:nvPr/>
        </p:nvSpPr>
        <p:spPr>
          <a:xfrm>
            <a:off x="593558" y="381000"/>
            <a:ext cx="8162363" cy="646331"/>
          </a:xfrm>
          <a:prstGeom prst="rect">
            <a:avLst/>
          </a:prstGeom>
          <a:noFill/>
        </p:spPr>
        <p:txBody>
          <a:bodyPr wrap="none" rtlCol="0">
            <a:spAutoFit/>
          </a:bodyPr>
          <a:lstStyle/>
          <a:p>
            <a:pPr algn="ctr"/>
            <a:r>
              <a:rPr lang="en-US" dirty="0" smtClean="0"/>
              <a:t>For the actual rules change go to </a:t>
            </a:r>
            <a:endParaRPr lang="en-US" dirty="0" smtClean="0">
              <a:hlinkClick r:id="rId3"/>
            </a:endParaRPr>
          </a:p>
          <a:p>
            <a:pPr algn="ctr"/>
            <a:r>
              <a:rPr lang="en-US" dirty="0" smtClean="0">
                <a:hlinkClick r:id="rId3"/>
              </a:rPr>
              <a:t>http</a:t>
            </a:r>
            <a:r>
              <a:rPr lang="en-US" dirty="0">
                <a:hlinkClick r:id="rId3"/>
              </a:rPr>
              <a:t>://</a:t>
            </a:r>
            <a:r>
              <a:rPr lang="en-US" dirty="0" smtClean="0">
                <a:hlinkClick r:id="rId3"/>
              </a:rPr>
              <a:t>www.fcc.gov/Daily_Releases/Daily_Business/2010/db0923/FCC-10-174A1.pdf</a:t>
            </a:r>
            <a:r>
              <a:rPr lang="en-US" dirty="0" smtClean="0"/>
              <a:t> </a:t>
            </a:r>
            <a:endParaRPr lang="en-US" dirty="0"/>
          </a:p>
        </p:txBody>
      </p:sp>
      <p:sp>
        <p:nvSpPr>
          <p:cNvPr id="7" name="Date Placeholder 6"/>
          <p:cNvSpPr>
            <a:spLocks noGrp="1"/>
          </p:cNvSpPr>
          <p:nvPr>
            <p:ph type="dt" sz="half" idx="10"/>
          </p:nvPr>
        </p:nvSpPr>
        <p:spPr/>
        <p:txBody>
          <a:bodyPr/>
          <a:lstStyle/>
          <a:p>
            <a:r>
              <a:rPr lang="en-US" smtClean="0"/>
              <a:t>06-Oct-10</a:t>
            </a:r>
            <a:endParaRPr lang="en-US"/>
          </a:p>
        </p:txBody>
      </p:sp>
      <p:sp>
        <p:nvSpPr>
          <p:cNvPr id="8" name="Footer Placeholder 7"/>
          <p:cNvSpPr>
            <a:spLocks noGrp="1"/>
          </p:cNvSpPr>
          <p:nvPr>
            <p:ph type="ftr" sz="quarter" idx="11"/>
          </p:nvPr>
        </p:nvSpPr>
        <p:spPr/>
        <p:txBody>
          <a:bodyPr/>
          <a:lstStyle/>
          <a:p>
            <a:r>
              <a:rPr lang="en-US" smtClean="0"/>
              <a:t>Submission by Vic Hayes, TUDelft</a:t>
            </a:r>
            <a:endParaRPr lang="en-US"/>
          </a:p>
        </p:txBody>
      </p:sp>
      <p:sp>
        <p:nvSpPr>
          <p:cNvPr id="9" name="Slide Number Placeholder 8"/>
          <p:cNvSpPr>
            <a:spLocks noGrp="1"/>
          </p:cNvSpPr>
          <p:nvPr>
            <p:ph type="sldNum" sz="quarter" idx="12"/>
          </p:nvPr>
        </p:nvSpPr>
        <p:spPr/>
        <p:txBody>
          <a:bodyPr/>
          <a:lstStyle/>
          <a:p>
            <a:fld id="{CEE797AB-D48D-4327-9FB4-AFE8CB29DDB0}" type="slidenum">
              <a:rPr lang="en-US" smtClean="0"/>
              <a:t>2</a:t>
            </a:fld>
            <a:endParaRPr lang="en-US"/>
          </a:p>
        </p:txBody>
      </p:sp>
    </p:spTree>
    <p:extLst>
      <p:ext uri="{BB962C8B-B14F-4D97-AF65-F5344CB8AC3E}">
        <p14:creationId xmlns:p14="http://schemas.microsoft.com/office/powerpoint/2010/main" val="40952274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Wireless microphones</a:t>
            </a:r>
            <a:endParaRPr lang="en-US" dirty="0"/>
          </a:p>
        </p:txBody>
      </p:sp>
      <p:sp>
        <p:nvSpPr>
          <p:cNvPr id="3" name="Content Placeholder 2"/>
          <p:cNvSpPr>
            <a:spLocks noGrp="1"/>
          </p:cNvSpPr>
          <p:nvPr>
            <p:ph idx="1"/>
          </p:nvPr>
        </p:nvSpPr>
        <p:spPr>
          <a:xfrm>
            <a:off x="457200" y="1219200"/>
            <a:ext cx="8229600" cy="5334000"/>
          </a:xfrm>
        </p:spPr>
        <p:txBody>
          <a:bodyPr>
            <a:normAutofit lnSpcReduction="10000"/>
          </a:bodyPr>
          <a:lstStyle/>
          <a:p>
            <a:r>
              <a:rPr lang="en-US" dirty="0" smtClean="0"/>
              <a:t>The point made in paragraph 29:</a:t>
            </a:r>
          </a:p>
          <a:p>
            <a:pPr lvl="1"/>
            <a:r>
              <a:rPr lang="en-US" dirty="0"/>
              <a:t>We disagree with those who argue that more spectrum should be reserved for wireless microphones. We observe that wireless microphones generally have operated very inefficiently, perhaps in part due to the luxury of having access to a wealth of spectrum. While there may be users that believe they need access to more spectrum to accommodate more wireless microphones, we find that any such needs must be accommodated through improvements in spectrum efficiency. </a:t>
            </a:r>
            <a:endParaRPr lang="en-US" dirty="0" smtClean="0"/>
          </a:p>
        </p:txBody>
      </p:sp>
      <p:sp>
        <p:nvSpPr>
          <p:cNvPr id="4" name="Date Placeholder 3"/>
          <p:cNvSpPr>
            <a:spLocks noGrp="1"/>
          </p:cNvSpPr>
          <p:nvPr>
            <p:ph type="dt" sz="half" idx="10"/>
          </p:nvPr>
        </p:nvSpPr>
        <p:spPr/>
        <p:txBody>
          <a:bodyPr/>
          <a:lstStyle/>
          <a:p>
            <a:r>
              <a:rPr lang="en-US" smtClean="0"/>
              <a:t>06-Oct-10</a:t>
            </a:r>
            <a:endParaRPr lang="en-US"/>
          </a:p>
        </p:txBody>
      </p:sp>
      <p:sp>
        <p:nvSpPr>
          <p:cNvPr id="5" name="Footer Placeholder 4"/>
          <p:cNvSpPr>
            <a:spLocks noGrp="1"/>
          </p:cNvSpPr>
          <p:nvPr>
            <p:ph type="ftr" sz="quarter" idx="11"/>
          </p:nvPr>
        </p:nvSpPr>
        <p:spPr/>
        <p:txBody>
          <a:bodyPr/>
          <a:lstStyle/>
          <a:p>
            <a:r>
              <a:rPr lang="en-US" smtClean="0"/>
              <a:t>Submission by Vic Hayes, TUDelft</a:t>
            </a:r>
            <a:endParaRPr lang="en-US"/>
          </a:p>
        </p:txBody>
      </p:sp>
      <p:sp>
        <p:nvSpPr>
          <p:cNvPr id="6" name="Slide Number Placeholder 5"/>
          <p:cNvSpPr>
            <a:spLocks noGrp="1"/>
          </p:cNvSpPr>
          <p:nvPr>
            <p:ph type="sldNum" sz="quarter" idx="12"/>
          </p:nvPr>
        </p:nvSpPr>
        <p:spPr/>
        <p:txBody>
          <a:bodyPr/>
          <a:lstStyle/>
          <a:p>
            <a:fld id="{CEE797AB-D48D-4327-9FB4-AFE8CB29DDB0}" type="slidenum">
              <a:rPr lang="en-US" smtClean="0"/>
              <a:t>3</a:t>
            </a:fld>
            <a:endParaRPr lang="en-US"/>
          </a:p>
        </p:txBody>
      </p:sp>
    </p:spTree>
    <p:extLst>
      <p:ext uri="{BB962C8B-B14F-4D97-AF65-F5344CB8AC3E}">
        <p14:creationId xmlns:p14="http://schemas.microsoft.com/office/powerpoint/2010/main" val="20715164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Wireless microphones (2)</a:t>
            </a:r>
            <a:endParaRPr lang="en-US" dirty="0"/>
          </a:p>
        </p:txBody>
      </p:sp>
      <p:sp>
        <p:nvSpPr>
          <p:cNvPr id="3" name="Content Placeholder 2"/>
          <p:cNvSpPr>
            <a:spLocks noGrp="1"/>
          </p:cNvSpPr>
          <p:nvPr>
            <p:ph idx="1"/>
          </p:nvPr>
        </p:nvSpPr>
        <p:spPr/>
        <p:txBody>
          <a:bodyPr>
            <a:normAutofit fontScale="77500" lnSpcReduction="20000"/>
          </a:bodyPr>
          <a:lstStyle/>
          <a:p>
            <a:r>
              <a:rPr lang="en-US" dirty="0"/>
              <a:t>Reserving two vacant UHF channels for wireless microphones and other low power auxiliary service devices in all areas of the country.</a:t>
            </a:r>
          </a:p>
          <a:p>
            <a:r>
              <a:rPr lang="en-US" dirty="0"/>
              <a:t>Allowing operators of event and production/show venues that use large numbers of wireless microphones on an unlicensed basis that cannot be accommodated in the two reserved channels and any others available at that location to register the sites of those venues on TV bands databases to receive the same geographic spacing protections afforded licensed wireless microphones.</a:t>
            </a:r>
          </a:p>
          <a:p>
            <a:r>
              <a:rPr lang="en-US" dirty="0"/>
              <a:t>Eliminating the requirement that TV bands devices that incorporate geo-location and database access must also listen (sense) to detect the signals of TV stations and low power auxiliary service stations (wireless microphones).</a:t>
            </a:r>
          </a:p>
          <a:p>
            <a:pPr marL="0" indent="0">
              <a:buNone/>
            </a:pPr>
            <a:endParaRPr lang="en-US" dirty="0"/>
          </a:p>
        </p:txBody>
      </p:sp>
      <p:sp>
        <p:nvSpPr>
          <p:cNvPr id="4" name="Date Placeholder 3"/>
          <p:cNvSpPr>
            <a:spLocks noGrp="1"/>
          </p:cNvSpPr>
          <p:nvPr>
            <p:ph type="dt" sz="half" idx="10"/>
          </p:nvPr>
        </p:nvSpPr>
        <p:spPr/>
        <p:txBody>
          <a:bodyPr/>
          <a:lstStyle/>
          <a:p>
            <a:r>
              <a:rPr lang="en-US" smtClean="0"/>
              <a:t>06-Oct-10</a:t>
            </a:r>
            <a:endParaRPr lang="en-US"/>
          </a:p>
        </p:txBody>
      </p:sp>
      <p:sp>
        <p:nvSpPr>
          <p:cNvPr id="5" name="Footer Placeholder 4"/>
          <p:cNvSpPr>
            <a:spLocks noGrp="1"/>
          </p:cNvSpPr>
          <p:nvPr>
            <p:ph type="ftr" sz="quarter" idx="11"/>
          </p:nvPr>
        </p:nvSpPr>
        <p:spPr/>
        <p:txBody>
          <a:bodyPr/>
          <a:lstStyle/>
          <a:p>
            <a:r>
              <a:rPr lang="en-US" smtClean="0"/>
              <a:t>Submission by Vic Hayes, TUDelft</a:t>
            </a:r>
            <a:endParaRPr lang="en-US"/>
          </a:p>
        </p:txBody>
      </p:sp>
      <p:sp>
        <p:nvSpPr>
          <p:cNvPr id="6" name="Slide Number Placeholder 5"/>
          <p:cNvSpPr>
            <a:spLocks noGrp="1"/>
          </p:cNvSpPr>
          <p:nvPr>
            <p:ph type="sldNum" sz="quarter" idx="12"/>
          </p:nvPr>
        </p:nvSpPr>
        <p:spPr/>
        <p:txBody>
          <a:bodyPr/>
          <a:lstStyle/>
          <a:p>
            <a:fld id="{CEE797AB-D48D-4327-9FB4-AFE8CB29DDB0}" type="slidenum">
              <a:rPr lang="en-US" smtClean="0"/>
              <a:t>4</a:t>
            </a:fld>
            <a:endParaRPr lang="en-US"/>
          </a:p>
        </p:txBody>
      </p:sp>
    </p:spTree>
    <p:extLst>
      <p:ext uri="{BB962C8B-B14F-4D97-AF65-F5344CB8AC3E}">
        <p14:creationId xmlns:p14="http://schemas.microsoft.com/office/powerpoint/2010/main" val="19882953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Frequencies for unlicensed Television Band Devices (TVBDs)</a:t>
            </a:r>
            <a:endParaRPr lang="en-US" dirty="0"/>
          </a:p>
        </p:txBody>
      </p:sp>
      <p:sp>
        <p:nvSpPr>
          <p:cNvPr id="3" name="Content Placeholder 2"/>
          <p:cNvSpPr>
            <a:spLocks noGrp="1"/>
          </p:cNvSpPr>
          <p:nvPr>
            <p:ph idx="1"/>
          </p:nvPr>
        </p:nvSpPr>
        <p:spPr/>
        <p:txBody>
          <a:bodyPr>
            <a:normAutofit fontScale="92500" lnSpcReduction="20000"/>
          </a:bodyPr>
          <a:lstStyle/>
          <a:p>
            <a:r>
              <a:rPr lang="en-US" dirty="0"/>
              <a:t>54-60 MHz (TV channel 2), </a:t>
            </a:r>
            <a:endParaRPr lang="en-US" dirty="0" smtClean="0"/>
          </a:p>
          <a:p>
            <a:r>
              <a:rPr lang="en-US" dirty="0" smtClean="0"/>
              <a:t>76-88 </a:t>
            </a:r>
            <a:r>
              <a:rPr lang="en-US" dirty="0"/>
              <a:t>MHz (</a:t>
            </a:r>
            <a:r>
              <a:rPr lang="en-US" dirty="0" smtClean="0"/>
              <a:t>TV channels </a:t>
            </a:r>
            <a:r>
              <a:rPr lang="en-US" dirty="0"/>
              <a:t>5 and 6), </a:t>
            </a:r>
            <a:endParaRPr lang="en-US" dirty="0" smtClean="0"/>
          </a:p>
          <a:p>
            <a:r>
              <a:rPr lang="en-US" dirty="0" smtClean="0"/>
              <a:t>174-216 </a:t>
            </a:r>
            <a:r>
              <a:rPr lang="en-US" dirty="0"/>
              <a:t>MHz (TV channels 7-13), </a:t>
            </a:r>
            <a:endParaRPr lang="en-US" dirty="0" smtClean="0"/>
          </a:p>
          <a:p>
            <a:r>
              <a:rPr lang="en-US" dirty="0" smtClean="0"/>
              <a:t>470-512 MHz (TV channels 14-20) </a:t>
            </a:r>
          </a:p>
          <a:p>
            <a:r>
              <a:rPr lang="en-US" dirty="0" smtClean="0"/>
              <a:t>512-608 </a:t>
            </a:r>
            <a:r>
              <a:rPr lang="en-US" dirty="0"/>
              <a:t>MHz (TV channels </a:t>
            </a:r>
            <a:r>
              <a:rPr lang="en-US" dirty="0" smtClean="0"/>
              <a:t>21-36*) </a:t>
            </a:r>
            <a:r>
              <a:rPr lang="en-US" dirty="0"/>
              <a:t>and </a:t>
            </a:r>
            <a:endParaRPr lang="en-US" dirty="0" smtClean="0"/>
          </a:p>
          <a:p>
            <a:r>
              <a:rPr lang="en-US" dirty="0" smtClean="0"/>
              <a:t>614-698 MHz </a:t>
            </a:r>
            <a:r>
              <a:rPr lang="en-US" dirty="0"/>
              <a:t>(TV channels 38-51</a:t>
            </a:r>
            <a:r>
              <a:rPr lang="en-US" dirty="0" smtClean="0"/>
              <a:t>)</a:t>
            </a:r>
          </a:p>
          <a:p>
            <a:endParaRPr lang="en-US" dirty="0"/>
          </a:p>
          <a:p>
            <a:r>
              <a:rPr lang="en-US" dirty="0" smtClean="0"/>
              <a:t>*) channel 37 reserved for radio astronomy. Adjacent channels reserved for wireless microphones</a:t>
            </a:r>
            <a:endParaRPr lang="en-US" dirty="0"/>
          </a:p>
        </p:txBody>
      </p:sp>
      <p:sp>
        <p:nvSpPr>
          <p:cNvPr id="4" name="Date Placeholder 3"/>
          <p:cNvSpPr>
            <a:spLocks noGrp="1"/>
          </p:cNvSpPr>
          <p:nvPr>
            <p:ph type="dt" sz="half" idx="10"/>
          </p:nvPr>
        </p:nvSpPr>
        <p:spPr/>
        <p:txBody>
          <a:bodyPr/>
          <a:lstStyle/>
          <a:p>
            <a:r>
              <a:rPr lang="en-US" smtClean="0"/>
              <a:t>06-Oct-10</a:t>
            </a:r>
            <a:endParaRPr lang="en-US"/>
          </a:p>
        </p:txBody>
      </p:sp>
      <p:sp>
        <p:nvSpPr>
          <p:cNvPr id="5" name="Footer Placeholder 4"/>
          <p:cNvSpPr>
            <a:spLocks noGrp="1"/>
          </p:cNvSpPr>
          <p:nvPr>
            <p:ph type="ftr" sz="quarter" idx="11"/>
          </p:nvPr>
        </p:nvSpPr>
        <p:spPr/>
        <p:txBody>
          <a:bodyPr/>
          <a:lstStyle/>
          <a:p>
            <a:r>
              <a:rPr lang="en-US" smtClean="0"/>
              <a:t>Submission by Vic Hayes, TUDelft</a:t>
            </a:r>
            <a:endParaRPr lang="en-US"/>
          </a:p>
        </p:txBody>
      </p:sp>
      <p:sp>
        <p:nvSpPr>
          <p:cNvPr id="6" name="Slide Number Placeholder 5"/>
          <p:cNvSpPr>
            <a:spLocks noGrp="1"/>
          </p:cNvSpPr>
          <p:nvPr>
            <p:ph type="sldNum" sz="quarter" idx="12"/>
          </p:nvPr>
        </p:nvSpPr>
        <p:spPr/>
        <p:txBody>
          <a:bodyPr/>
          <a:lstStyle/>
          <a:p>
            <a:fld id="{CEE797AB-D48D-4327-9FB4-AFE8CB29DDB0}" type="slidenum">
              <a:rPr lang="en-US" smtClean="0"/>
              <a:t>5</a:t>
            </a:fld>
            <a:endParaRPr lang="en-US"/>
          </a:p>
        </p:txBody>
      </p:sp>
    </p:spTree>
    <p:extLst>
      <p:ext uri="{BB962C8B-B14F-4D97-AF65-F5344CB8AC3E}">
        <p14:creationId xmlns:p14="http://schemas.microsoft.com/office/powerpoint/2010/main" val="18210566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TVBDs</a:t>
            </a:r>
            <a:endParaRPr lang="en-US" dirty="0"/>
          </a:p>
        </p:txBody>
      </p:sp>
      <p:sp>
        <p:nvSpPr>
          <p:cNvPr id="3" name="Content Placeholder 2"/>
          <p:cNvSpPr>
            <a:spLocks noGrp="1"/>
          </p:cNvSpPr>
          <p:nvPr>
            <p:ph idx="1"/>
          </p:nvPr>
        </p:nvSpPr>
        <p:spPr>
          <a:xfrm>
            <a:off x="152400" y="1219200"/>
            <a:ext cx="2743200" cy="5029200"/>
          </a:xfrm>
          <a:ln>
            <a:solidFill>
              <a:schemeClr val="tx1"/>
            </a:solidFill>
          </a:ln>
        </p:spPr>
        <p:txBody>
          <a:bodyPr>
            <a:noAutofit/>
          </a:bodyPr>
          <a:lstStyle/>
          <a:p>
            <a:pPr marL="234950" indent="-234950"/>
            <a:r>
              <a:rPr lang="en-US" sz="2000" dirty="0" smtClean="0"/>
              <a:t>Fixed devices</a:t>
            </a:r>
          </a:p>
          <a:p>
            <a:pPr marL="457200" lvl="1" indent="-222250"/>
            <a:r>
              <a:rPr lang="en-US" sz="2000" dirty="0"/>
              <a:t>Select channels from a TV bands database</a:t>
            </a:r>
          </a:p>
          <a:p>
            <a:pPr marL="457200" lvl="1" indent="-222250"/>
            <a:r>
              <a:rPr lang="en-US" sz="2000" dirty="0"/>
              <a:t>For operation with fixed and personal/ portable TVBDs</a:t>
            </a:r>
          </a:p>
          <a:p>
            <a:pPr marL="457200" lvl="1" indent="-222250"/>
            <a:r>
              <a:rPr lang="en-US" sz="2000" dirty="0"/>
              <a:t>May transmit on channels above channel 20 not adjacent to occupied TV </a:t>
            </a:r>
            <a:r>
              <a:rPr lang="en-US" sz="2000" dirty="0" smtClean="0"/>
              <a:t>channels</a:t>
            </a:r>
            <a:endParaRPr lang="en-US" sz="2000" dirty="0"/>
          </a:p>
        </p:txBody>
      </p:sp>
      <p:sp>
        <p:nvSpPr>
          <p:cNvPr id="4" name="Content Placeholder 2"/>
          <p:cNvSpPr txBox="1">
            <a:spLocks/>
          </p:cNvSpPr>
          <p:nvPr/>
        </p:nvSpPr>
        <p:spPr>
          <a:xfrm>
            <a:off x="2971800" y="1219201"/>
            <a:ext cx="6096000" cy="5029199"/>
          </a:xfrm>
          <a:prstGeom prst="rect">
            <a:avLst/>
          </a:prstGeom>
          <a:ln>
            <a:solidFill>
              <a:schemeClr val="tx1"/>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000" dirty="0" smtClean="0"/>
              <a:t>Personal/ Portable devices</a:t>
            </a:r>
          </a:p>
          <a:p>
            <a:pPr lvl="1"/>
            <a:r>
              <a:rPr lang="en-US" sz="2000" dirty="0" smtClean="0"/>
              <a:t>Only operate on channels above channel 20</a:t>
            </a:r>
          </a:p>
        </p:txBody>
      </p:sp>
      <p:sp>
        <p:nvSpPr>
          <p:cNvPr id="5" name="Content Placeholder 2"/>
          <p:cNvSpPr txBox="1">
            <a:spLocks/>
          </p:cNvSpPr>
          <p:nvPr/>
        </p:nvSpPr>
        <p:spPr>
          <a:xfrm>
            <a:off x="2971800" y="2298007"/>
            <a:ext cx="1981200" cy="3874193"/>
          </a:xfrm>
          <a:prstGeom prst="rect">
            <a:avLst/>
          </a:prstGeom>
          <a:ln>
            <a:solidFill>
              <a:schemeClr val="tx1"/>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34950" indent="-234950"/>
            <a:r>
              <a:rPr lang="en-US" sz="1600" dirty="0" smtClean="0"/>
              <a:t>Mode II</a:t>
            </a:r>
          </a:p>
          <a:p>
            <a:pPr marL="457200" lvl="1" indent="-222250"/>
            <a:endParaRPr lang="en-US" sz="1600" dirty="0" smtClean="0"/>
          </a:p>
          <a:p>
            <a:pPr marL="457200" lvl="1" indent="-222250"/>
            <a:r>
              <a:rPr lang="en-US" sz="1600" dirty="0" smtClean="0"/>
              <a:t>Internal </a:t>
            </a:r>
            <a:r>
              <a:rPr lang="en-US" sz="1600" dirty="0" err="1" smtClean="0"/>
              <a:t>geolocation</a:t>
            </a:r>
            <a:endParaRPr lang="en-US" sz="1600" dirty="0" smtClean="0"/>
          </a:p>
          <a:p>
            <a:pPr marL="457200" lvl="1" indent="-222250"/>
            <a:r>
              <a:rPr lang="en-US" sz="1600" dirty="0" smtClean="0"/>
              <a:t>Access to a TV bands database through internet or fixed/other Mode II device</a:t>
            </a:r>
          </a:p>
        </p:txBody>
      </p:sp>
      <p:sp>
        <p:nvSpPr>
          <p:cNvPr id="6" name="Content Placeholder 2"/>
          <p:cNvSpPr txBox="1">
            <a:spLocks/>
          </p:cNvSpPr>
          <p:nvPr/>
        </p:nvSpPr>
        <p:spPr>
          <a:xfrm>
            <a:off x="5029200" y="2304153"/>
            <a:ext cx="1934308" cy="3868047"/>
          </a:xfrm>
          <a:prstGeom prst="rect">
            <a:avLst/>
          </a:prstGeom>
          <a:ln>
            <a:solidFill>
              <a:schemeClr val="tx1"/>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34950" indent="-234950"/>
            <a:r>
              <a:rPr lang="en-US" sz="1600" dirty="0"/>
              <a:t>Mode I</a:t>
            </a:r>
          </a:p>
          <a:p>
            <a:pPr marL="457200" lvl="1" indent="-222250"/>
            <a:endParaRPr lang="en-US" sz="1600" dirty="0" smtClean="0"/>
          </a:p>
          <a:p>
            <a:pPr marL="457200" lvl="1" indent="-222250"/>
            <a:r>
              <a:rPr lang="en-US" sz="1600" dirty="0" smtClean="0"/>
              <a:t>No </a:t>
            </a:r>
            <a:r>
              <a:rPr lang="en-US" sz="1600" dirty="0"/>
              <a:t>Internal </a:t>
            </a:r>
            <a:r>
              <a:rPr lang="en-US" sz="1600" dirty="0" err="1"/>
              <a:t>geolocation</a:t>
            </a:r>
            <a:endParaRPr lang="en-US" sz="1600" dirty="0"/>
          </a:p>
          <a:p>
            <a:pPr marL="457200" lvl="1" indent="-222250"/>
            <a:r>
              <a:rPr lang="en-US" sz="1600" dirty="0"/>
              <a:t>No Access to a TV bands database through internet , relies on  fixed/Mode II device </a:t>
            </a:r>
          </a:p>
          <a:p>
            <a:pPr marL="457200" lvl="1" indent="-222250"/>
            <a:r>
              <a:rPr lang="en-US" sz="1600" dirty="0"/>
              <a:t>May not initiate a network or provide list </a:t>
            </a:r>
          </a:p>
        </p:txBody>
      </p:sp>
      <p:sp>
        <p:nvSpPr>
          <p:cNvPr id="7" name="Content Placeholder 2"/>
          <p:cNvSpPr txBox="1">
            <a:spLocks/>
          </p:cNvSpPr>
          <p:nvPr/>
        </p:nvSpPr>
        <p:spPr>
          <a:xfrm>
            <a:off x="7086600" y="2298007"/>
            <a:ext cx="1981200" cy="3874193"/>
          </a:xfrm>
          <a:prstGeom prst="rect">
            <a:avLst/>
          </a:prstGeom>
          <a:ln>
            <a:solidFill>
              <a:schemeClr val="tx1"/>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34950" indent="-234950"/>
            <a:r>
              <a:rPr lang="en-US" sz="1600" dirty="0" smtClean="0"/>
              <a:t>Sensing only device</a:t>
            </a:r>
            <a:endParaRPr lang="en-US" sz="1600" dirty="0"/>
          </a:p>
          <a:p>
            <a:pPr marL="457200" lvl="1" indent="-222250"/>
            <a:r>
              <a:rPr lang="en-US" sz="1600" dirty="0" smtClean="0"/>
              <a:t>Use spectrum sensing to make list of available channels</a:t>
            </a:r>
            <a:endParaRPr lang="en-US" sz="1600" dirty="0"/>
          </a:p>
          <a:p>
            <a:pPr marL="457200" lvl="1" indent="-222250"/>
            <a:r>
              <a:rPr lang="en-US" sz="1600" dirty="0" smtClean="0"/>
              <a:t>Under special approval regime</a:t>
            </a:r>
            <a:endParaRPr lang="en-US" sz="1600" dirty="0"/>
          </a:p>
        </p:txBody>
      </p:sp>
      <p:sp>
        <p:nvSpPr>
          <p:cNvPr id="8" name="Date Placeholder 7"/>
          <p:cNvSpPr>
            <a:spLocks noGrp="1"/>
          </p:cNvSpPr>
          <p:nvPr>
            <p:ph type="dt" sz="half" idx="10"/>
          </p:nvPr>
        </p:nvSpPr>
        <p:spPr/>
        <p:txBody>
          <a:bodyPr/>
          <a:lstStyle/>
          <a:p>
            <a:r>
              <a:rPr lang="en-US" smtClean="0"/>
              <a:t>06-Oct-10</a:t>
            </a:r>
            <a:endParaRPr lang="en-US"/>
          </a:p>
        </p:txBody>
      </p:sp>
      <p:sp>
        <p:nvSpPr>
          <p:cNvPr id="9" name="Footer Placeholder 8"/>
          <p:cNvSpPr>
            <a:spLocks noGrp="1"/>
          </p:cNvSpPr>
          <p:nvPr>
            <p:ph type="ftr" sz="quarter" idx="11"/>
          </p:nvPr>
        </p:nvSpPr>
        <p:spPr/>
        <p:txBody>
          <a:bodyPr/>
          <a:lstStyle/>
          <a:p>
            <a:r>
              <a:rPr lang="en-US" smtClean="0"/>
              <a:t>Submission by Vic Hayes, TUDelft</a:t>
            </a:r>
            <a:endParaRPr lang="en-US"/>
          </a:p>
        </p:txBody>
      </p:sp>
      <p:sp>
        <p:nvSpPr>
          <p:cNvPr id="10" name="Slide Number Placeholder 9"/>
          <p:cNvSpPr>
            <a:spLocks noGrp="1"/>
          </p:cNvSpPr>
          <p:nvPr>
            <p:ph type="sldNum" sz="quarter" idx="12"/>
          </p:nvPr>
        </p:nvSpPr>
        <p:spPr/>
        <p:txBody>
          <a:bodyPr/>
          <a:lstStyle/>
          <a:p>
            <a:fld id="{CEE797AB-D48D-4327-9FB4-AFE8CB29DDB0}" type="slidenum">
              <a:rPr lang="en-US" smtClean="0"/>
              <a:t>6</a:t>
            </a:fld>
            <a:endParaRPr lang="en-US"/>
          </a:p>
        </p:txBody>
      </p:sp>
    </p:spTree>
    <p:extLst>
      <p:ext uri="{BB962C8B-B14F-4D97-AF65-F5344CB8AC3E}">
        <p14:creationId xmlns:p14="http://schemas.microsoft.com/office/powerpoint/2010/main" val="3649621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Power requirements</a:t>
            </a:r>
            <a:br>
              <a:rPr lang="en-US" dirty="0" smtClean="0"/>
            </a:br>
            <a:r>
              <a:rPr lang="en-US" dirty="0" smtClean="0"/>
              <a:t>for TVBDs</a:t>
            </a:r>
            <a:endParaRPr lang="en-US" dirty="0"/>
          </a:p>
        </p:txBody>
      </p:sp>
      <p:sp>
        <p:nvSpPr>
          <p:cNvPr id="3" name="Content Placeholder 2"/>
          <p:cNvSpPr>
            <a:spLocks noGrp="1"/>
          </p:cNvSpPr>
          <p:nvPr>
            <p:ph idx="1"/>
          </p:nvPr>
        </p:nvSpPr>
        <p:spPr>
          <a:xfrm>
            <a:off x="152400" y="1676400"/>
            <a:ext cx="2743200" cy="4501375"/>
          </a:xfrm>
          <a:ln>
            <a:solidFill>
              <a:schemeClr val="tx1"/>
            </a:solidFill>
          </a:ln>
        </p:spPr>
        <p:txBody>
          <a:bodyPr>
            <a:normAutofit/>
          </a:bodyPr>
          <a:lstStyle/>
          <a:p>
            <a:pPr marL="234950" indent="-234950"/>
            <a:r>
              <a:rPr lang="en-US" dirty="0" smtClean="0"/>
              <a:t>Fixed devices</a:t>
            </a:r>
          </a:p>
          <a:p>
            <a:pPr marL="457200" lvl="1" indent="-222250"/>
            <a:r>
              <a:rPr lang="en-US" sz="2400" dirty="0" smtClean="0"/>
              <a:t>Max </a:t>
            </a:r>
            <a:r>
              <a:rPr lang="en-US" sz="2400" dirty="0"/>
              <a:t>conducted power 1 W, max </a:t>
            </a:r>
            <a:r>
              <a:rPr lang="en-US" sz="2400" dirty="0" err="1"/>
              <a:t>e.i.r.p</a:t>
            </a:r>
            <a:r>
              <a:rPr lang="en-US" sz="2400" dirty="0"/>
              <a:t>. 4 W</a:t>
            </a:r>
          </a:p>
          <a:p>
            <a:pPr marL="457200" lvl="1" indent="-222250"/>
            <a:r>
              <a:rPr lang="en-US" sz="2400" dirty="0"/>
              <a:t>Max spectral power density 12.2 </a:t>
            </a:r>
            <a:r>
              <a:rPr lang="en-US" sz="2400" dirty="0" err="1"/>
              <a:t>dBm</a:t>
            </a:r>
            <a:r>
              <a:rPr lang="en-US" sz="2400" dirty="0"/>
              <a:t>/100 kHz</a:t>
            </a:r>
          </a:p>
        </p:txBody>
      </p:sp>
      <p:sp>
        <p:nvSpPr>
          <p:cNvPr id="4" name="Content Placeholder 2"/>
          <p:cNvSpPr txBox="1">
            <a:spLocks/>
          </p:cNvSpPr>
          <p:nvPr/>
        </p:nvSpPr>
        <p:spPr>
          <a:xfrm>
            <a:off x="2971800" y="1676400"/>
            <a:ext cx="6019800" cy="4495800"/>
          </a:xfrm>
          <a:prstGeom prst="rect">
            <a:avLst/>
          </a:prstGeom>
          <a:ln>
            <a:solidFill>
              <a:schemeClr val="tx1"/>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smtClean="0"/>
              <a:t>Personal/ Portable devices</a:t>
            </a:r>
          </a:p>
        </p:txBody>
      </p:sp>
      <p:sp>
        <p:nvSpPr>
          <p:cNvPr id="5" name="Content Placeholder 2"/>
          <p:cNvSpPr txBox="1">
            <a:spLocks/>
          </p:cNvSpPr>
          <p:nvPr/>
        </p:nvSpPr>
        <p:spPr>
          <a:xfrm>
            <a:off x="2971800" y="2590799"/>
            <a:ext cx="1905000" cy="3276601"/>
          </a:xfrm>
          <a:prstGeom prst="rect">
            <a:avLst/>
          </a:prstGeom>
          <a:ln>
            <a:solidFill>
              <a:schemeClr val="tx1"/>
            </a:solidFill>
          </a:ln>
        </p:spPr>
        <p:txBody>
          <a:bodyPr vert="horz" lIns="91440" tIns="45720" rIns="91440" bIns="45720" rtlCol="0">
            <a:normAutofit fontScale="55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34950" indent="-234950"/>
            <a:r>
              <a:rPr lang="en-US" dirty="0" smtClean="0"/>
              <a:t>Mode II</a:t>
            </a:r>
          </a:p>
          <a:p>
            <a:pPr marL="457200" lvl="1" indent="-222250"/>
            <a:r>
              <a:rPr lang="en-US" dirty="0" smtClean="0"/>
              <a:t>Max power 100 </a:t>
            </a:r>
            <a:r>
              <a:rPr lang="en-US" dirty="0" err="1" smtClean="0"/>
              <a:t>mW</a:t>
            </a:r>
            <a:r>
              <a:rPr lang="en-US" dirty="0" smtClean="0"/>
              <a:t> </a:t>
            </a:r>
            <a:r>
              <a:rPr lang="en-US" dirty="0" err="1" smtClean="0"/>
              <a:t>e.i.r.p</a:t>
            </a:r>
            <a:r>
              <a:rPr lang="en-US" dirty="0" smtClean="0"/>
              <a:t>. or 40 </a:t>
            </a:r>
            <a:r>
              <a:rPr lang="en-US" dirty="0" err="1" smtClean="0"/>
              <a:t>mW</a:t>
            </a:r>
            <a:r>
              <a:rPr lang="en-US" dirty="0" smtClean="0"/>
              <a:t> </a:t>
            </a:r>
            <a:r>
              <a:rPr lang="en-US" dirty="0" err="1" smtClean="0"/>
              <a:t>e.i.r.p</a:t>
            </a:r>
            <a:r>
              <a:rPr lang="en-US" dirty="0" smtClean="0"/>
              <a:t>. when not meeting adjacent channel requirements</a:t>
            </a:r>
          </a:p>
          <a:p>
            <a:pPr marL="457200" lvl="1" indent="-222250"/>
            <a:r>
              <a:rPr lang="en-US" dirty="0" smtClean="0"/>
              <a:t>Max power spectral density  -1.8 </a:t>
            </a:r>
            <a:r>
              <a:rPr lang="en-US" dirty="0" err="1" smtClean="0"/>
              <a:t>dBm</a:t>
            </a:r>
            <a:r>
              <a:rPr lang="en-US" dirty="0" smtClean="0"/>
              <a:t> in adjacent channel, else 2.2 </a:t>
            </a:r>
            <a:r>
              <a:rPr lang="en-US" dirty="0" err="1" smtClean="0"/>
              <a:t>dBm</a:t>
            </a:r>
            <a:r>
              <a:rPr lang="en-US" dirty="0" smtClean="0"/>
              <a:t>/100 kHz </a:t>
            </a:r>
          </a:p>
        </p:txBody>
      </p:sp>
      <p:sp>
        <p:nvSpPr>
          <p:cNvPr id="6" name="Content Placeholder 2"/>
          <p:cNvSpPr txBox="1">
            <a:spLocks/>
          </p:cNvSpPr>
          <p:nvPr/>
        </p:nvSpPr>
        <p:spPr>
          <a:xfrm>
            <a:off x="4953000" y="2591083"/>
            <a:ext cx="2133600" cy="3276317"/>
          </a:xfrm>
          <a:prstGeom prst="rect">
            <a:avLst/>
          </a:prstGeom>
          <a:ln>
            <a:solidFill>
              <a:schemeClr val="tx1"/>
            </a:solidFill>
          </a:ln>
        </p:spPr>
        <p:txBody>
          <a:bodyPr vert="horz" lIns="91440" tIns="45720" rIns="91440" bIns="45720" rtlCol="0">
            <a:normAutofit fontScale="25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34950" indent="-234950"/>
            <a:r>
              <a:rPr lang="en-US" sz="6000" dirty="0"/>
              <a:t>Mode I</a:t>
            </a:r>
          </a:p>
          <a:p>
            <a:pPr marL="457200" lvl="1" indent="-222250"/>
            <a:r>
              <a:rPr lang="en-US" sz="6000" dirty="0" smtClean="0"/>
              <a:t>Max </a:t>
            </a:r>
            <a:r>
              <a:rPr lang="en-US" sz="6000" dirty="0"/>
              <a:t>Power Max power 100 </a:t>
            </a:r>
            <a:r>
              <a:rPr lang="en-US" sz="6000" dirty="0" err="1"/>
              <a:t>mW</a:t>
            </a:r>
            <a:r>
              <a:rPr lang="en-US" sz="6000" dirty="0"/>
              <a:t> </a:t>
            </a:r>
            <a:r>
              <a:rPr lang="en-US" sz="6000" dirty="0" err="1"/>
              <a:t>e.i.r.p</a:t>
            </a:r>
            <a:r>
              <a:rPr lang="en-US" sz="6000" dirty="0"/>
              <a:t>. or 40 </a:t>
            </a:r>
            <a:r>
              <a:rPr lang="en-US" sz="6000" dirty="0" err="1"/>
              <a:t>mW</a:t>
            </a:r>
            <a:r>
              <a:rPr lang="en-US" sz="6000" dirty="0"/>
              <a:t> </a:t>
            </a:r>
            <a:r>
              <a:rPr lang="en-US" sz="6000" dirty="0" err="1"/>
              <a:t>e.i.r.p</a:t>
            </a:r>
            <a:r>
              <a:rPr lang="en-US" sz="6000" dirty="0"/>
              <a:t>. when not meeting adjacent channel requirements</a:t>
            </a:r>
          </a:p>
          <a:p>
            <a:pPr marL="457200" lvl="1" indent="-222250"/>
            <a:r>
              <a:rPr lang="en-US" sz="6000" dirty="0"/>
              <a:t>Max power spectral density  -1.8 </a:t>
            </a:r>
            <a:r>
              <a:rPr lang="en-US" sz="6000" dirty="0" err="1"/>
              <a:t>dBm</a:t>
            </a:r>
            <a:r>
              <a:rPr lang="en-US" sz="6000" dirty="0"/>
              <a:t> in adjacent channel, else 2.2 </a:t>
            </a:r>
            <a:r>
              <a:rPr lang="en-US" sz="6000" dirty="0" err="1"/>
              <a:t>dBm</a:t>
            </a:r>
            <a:r>
              <a:rPr lang="en-US" sz="6000" dirty="0"/>
              <a:t>/100 kHz </a:t>
            </a:r>
          </a:p>
        </p:txBody>
      </p:sp>
      <p:sp>
        <p:nvSpPr>
          <p:cNvPr id="7" name="Content Placeholder 2"/>
          <p:cNvSpPr txBox="1">
            <a:spLocks/>
          </p:cNvSpPr>
          <p:nvPr/>
        </p:nvSpPr>
        <p:spPr>
          <a:xfrm>
            <a:off x="7162800" y="2590799"/>
            <a:ext cx="1828800" cy="3276601"/>
          </a:xfrm>
          <a:prstGeom prst="rect">
            <a:avLst/>
          </a:prstGeom>
          <a:ln>
            <a:solidFill>
              <a:schemeClr val="tx1"/>
            </a:solidFill>
          </a:ln>
        </p:spPr>
        <p:txBody>
          <a:bodyPr vert="horz" lIns="91440" tIns="45720" rIns="91440" bIns="45720" rtlCol="0">
            <a:normAutofit fontScale="25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34950" indent="-234950"/>
            <a:r>
              <a:rPr lang="en-US" sz="6000" dirty="0" smtClean="0"/>
              <a:t>Sensing only device</a:t>
            </a:r>
            <a:endParaRPr lang="en-US" sz="6000" dirty="0"/>
          </a:p>
          <a:p>
            <a:pPr marL="457200" lvl="1" indent="-222250"/>
            <a:r>
              <a:rPr lang="en-US" sz="6000" dirty="0" smtClean="0"/>
              <a:t>Max </a:t>
            </a:r>
            <a:r>
              <a:rPr lang="en-US" sz="6000" dirty="0"/>
              <a:t>Power Max power </a:t>
            </a:r>
            <a:r>
              <a:rPr lang="en-US" sz="6000" dirty="0" smtClean="0">
                <a:solidFill>
                  <a:srgbClr val="FF0000"/>
                </a:solidFill>
              </a:rPr>
              <a:t>(50) </a:t>
            </a:r>
            <a:r>
              <a:rPr lang="en-US" sz="6000" dirty="0" smtClean="0"/>
              <a:t>100 </a:t>
            </a:r>
            <a:r>
              <a:rPr lang="en-US" sz="6000" dirty="0" err="1"/>
              <a:t>mW</a:t>
            </a:r>
            <a:r>
              <a:rPr lang="en-US" sz="6000" dirty="0"/>
              <a:t> </a:t>
            </a:r>
            <a:r>
              <a:rPr lang="en-US" sz="6000" dirty="0" err="1"/>
              <a:t>e.i.r.p</a:t>
            </a:r>
            <a:r>
              <a:rPr lang="en-US" sz="6000" dirty="0"/>
              <a:t>. or 40 </a:t>
            </a:r>
            <a:r>
              <a:rPr lang="en-US" sz="6000" dirty="0" err="1"/>
              <a:t>mW</a:t>
            </a:r>
            <a:r>
              <a:rPr lang="en-US" sz="6000" dirty="0"/>
              <a:t> </a:t>
            </a:r>
            <a:r>
              <a:rPr lang="en-US" sz="6000" dirty="0" err="1"/>
              <a:t>e.i.r.p</a:t>
            </a:r>
            <a:r>
              <a:rPr lang="en-US" sz="6000" dirty="0"/>
              <a:t>. when not meeting adjacent channel requirements</a:t>
            </a:r>
          </a:p>
          <a:p>
            <a:pPr marL="457200" lvl="1" indent="-222250"/>
            <a:r>
              <a:rPr lang="en-US" sz="6000" dirty="0"/>
              <a:t>Max power spectral density  </a:t>
            </a:r>
            <a:r>
              <a:rPr lang="en-US" sz="6000" dirty="0" smtClean="0"/>
              <a:t>-0.8 </a:t>
            </a:r>
            <a:r>
              <a:rPr lang="en-US" sz="6000" dirty="0" err="1" smtClean="0"/>
              <a:t>dBm</a:t>
            </a:r>
            <a:endParaRPr lang="en-US" sz="6000" dirty="0"/>
          </a:p>
        </p:txBody>
      </p:sp>
      <p:sp>
        <p:nvSpPr>
          <p:cNvPr id="8" name="Date Placeholder 7"/>
          <p:cNvSpPr>
            <a:spLocks noGrp="1"/>
          </p:cNvSpPr>
          <p:nvPr>
            <p:ph type="dt" sz="half" idx="10"/>
          </p:nvPr>
        </p:nvSpPr>
        <p:spPr/>
        <p:txBody>
          <a:bodyPr/>
          <a:lstStyle/>
          <a:p>
            <a:r>
              <a:rPr lang="en-US" smtClean="0"/>
              <a:t>06-Oct-10</a:t>
            </a:r>
            <a:endParaRPr lang="en-US"/>
          </a:p>
        </p:txBody>
      </p:sp>
      <p:sp>
        <p:nvSpPr>
          <p:cNvPr id="9" name="Footer Placeholder 8"/>
          <p:cNvSpPr>
            <a:spLocks noGrp="1"/>
          </p:cNvSpPr>
          <p:nvPr>
            <p:ph type="ftr" sz="quarter" idx="11"/>
          </p:nvPr>
        </p:nvSpPr>
        <p:spPr/>
        <p:txBody>
          <a:bodyPr/>
          <a:lstStyle/>
          <a:p>
            <a:r>
              <a:rPr lang="en-US" smtClean="0"/>
              <a:t>Submission by Vic Hayes, TUDelft</a:t>
            </a:r>
            <a:endParaRPr lang="en-US"/>
          </a:p>
        </p:txBody>
      </p:sp>
      <p:sp>
        <p:nvSpPr>
          <p:cNvPr id="10" name="Slide Number Placeholder 9"/>
          <p:cNvSpPr>
            <a:spLocks noGrp="1"/>
          </p:cNvSpPr>
          <p:nvPr>
            <p:ph type="sldNum" sz="quarter" idx="12"/>
          </p:nvPr>
        </p:nvSpPr>
        <p:spPr/>
        <p:txBody>
          <a:bodyPr/>
          <a:lstStyle/>
          <a:p>
            <a:fld id="{CEE797AB-D48D-4327-9FB4-AFE8CB29DDB0}" type="slidenum">
              <a:rPr lang="en-US" smtClean="0"/>
              <a:t>7</a:t>
            </a:fld>
            <a:endParaRPr lang="en-US"/>
          </a:p>
        </p:txBody>
      </p:sp>
    </p:spTree>
    <p:extLst>
      <p:ext uri="{BB962C8B-B14F-4D97-AF65-F5344CB8AC3E}">
        <p14:creationId xmlns:p14="http://schemas.microsoft.com/office/powerpoint/2010/main" val="4457184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Coverage 100 </a:t>
            </a:r>
            <a:r>
              <a:rPr lang="en-US" dirty="0" err="1" smtClean="0"/>
              <a:t>mW</a:t>
            </a:r>
            <a:r>
              <a:rPr lang="en-US" dirty="0" smtClean="0"/>
              <a:t> </a:t>
            </a:r>
            <a:r>
              <a:rPr lang="en-US" dirty="0" err="1" smtClean="0"/>
              <a:t>e.i.r.p</a:t>
            </a:r>
            <a:r>
              <a:rPr lang="en-US" dirty="0" smtClean="0"/>
              <a:t>.</a:t>
            </a:r>
            <a:endParaRPr lang="en-US" dirty="0"/>
          </a:p>
        </p:txBody>
      </p:sp>
      <p:sp>
        <p:nvSpPr>
          <p:cNvPr id="3" name="Content Placeholder 2"/>
          <p:cNvSpPr>
            <a:spLocks noGrp="1"/>
          </p:cNvSpPr>
          <p:nvPr>
            <p:ph idx="1"/>
          </p:nvPr>
        </p:nvSpPr>
        <p:spPr/>
        <p:txBody>
          <a:bodyPr/>
          <a:lstStyle/>
          <a:p>
            <a:endParaRPr lang="en-US"/>
          </a:p>
        </p:txBody>
      </p:sp>
      <p:graphicFrame>
        <p:nvGraphicFramePr>
          <p:cNvPr id="4" name="Chart 3"/>
          <p:cNvGraphicFramePr>
            <a:graphicFrameLocks/>
          </p:cNvGraphicFramePr>
          <p:nvPr>
            <p:extLst>
              <p:ext uri="{D42A27DB-BD31-4B8C-83A1-F6EECF244321}">
                <p14:modId xmlns:p14="http://schemas.microsoft.com/office/powerpoint/2010/main" val="1579675102"/>
              </p:ext>
            </p:extLst>
          </p:nvPr>
        </p:nvGraphicFramePr>
        <p:xfrm>
          <a:off x="609601" y="1524000"/>
          <a:ext cx="7924800" cy="4648200"/>
        </p:xfrm>
        <a:graphic>
          <a:graphicData uri="http://schemas.openxmlformats.org/drawingml/2006/chart">
            <c:chart xmlns:c="http://schemas.openxmlformats.org/drawingml/2006/chart" xmlns:r="http://schemas.openxmlformats.org/officeDocument/2006/relationships" r:id="rId2"/>
          </a:graphicData>
        </a:graphic>
      </p:graphicFrame>
      <p:sp>
        <p:nvSpPr>
          <p:cNvPr id="5" name="Date Placeholder 4"/>
          <p:cNvSpPr>
            <a:spLocks noGrp="1"/>
          </p:cNvSpPr>
          <p:nvPr>
            <p:ph type="dt" sz="half" idx="10"/>
          </p:nvPr>
        </p:nvSpPr>
        <p:spPr/>
        <p:txBody>
          <a:bodyPr/>
          <a:lstStyle/>
          <a:p>
            <a:r>
              <a:rPr lang="en-US" smtClean="0"/>
              <a:t>06-Oct-10</a:t>
            </a:r>
            <a:endParaRPr lang="en-US"/>
          </a:p>
        </p:txBody>
      </p:sp>
      <p:sp>
        <p:nvSpPr>
          <p:cNvPr id="6" name="Footer Placeholder 5"/>
          <p:cNvSpPr>
            <a:spLocks noGrp="1"/>
          </p:cNvSpPr>
          <p:nvPr>
            <p:ph type="ftr" sz="quarter" idx="11"/>
          </p:nvPr>
        </p:nvSpPr>
        <p:spPr/>
        <p:txBody>
          <a:bodyPr/>
          <a:lstStyle/>
          <a:p>
            <a:r>
              <a:rPr lang="en-US" smtClean="0"/>
              <a:t>Submission by Vic Hayes, TUDelft</a:t>
            </a:r>
            <a:endParaRPr lang="en-US"/>
          </a:p>
        </p:txBody>
      </p:sp>
      <p:sp>
        <p:nvSpPr>
          <p:cNvPr id="7" name="Slide Number Placeholder 6"/>
          <p:cNvSpPr>
            <a:spLocks noGrp="1"/>
          </p:cNvSpPr>
          <p:nvPr>
            <p:ph type="sldNum" sz="quarter" idx="12"/>
          </p:nvPr>
        </p:nvSpPr>
        <p:spPr/>
        <p:txBody>
          <a:bodyPr/>
          <a:lstStyle/>
          <a:p>
            <a:fld id="{CEE797AB-D48D-4327-9FB4-AFE8CB29DDB0}" type="slidenum">
              <a:rPr lang="en-US" smtClean="0"/>
              <a:t>8</a:t>
            </a:fld>
            <a:endParaRPr lang="en-US"/>
          </a:p>
        </p:txBody>
      </p:sp>
    </p:spTree>
    <p:extLst>
      <p:ext uri="{BB962C8B-B14F-4D97-AF65-F5344CB8AC3E}">
        <p14:creationId xmlns:p14="http://schemas.microsoft.com/office/powerpoint/2010/main" val="15703031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Coverage 4 W </a:t>
            </a:r>
            <a:r>
              <a:rPr lang="en-US" dirty="0" err="1" smtClean="0"/>
              <a:t>e.i.r.p</a:t>
            </a:r>
            <a:r>
              <a:rPr lang="en-US" dirty="0" smtClean="0"/>
              <a:t>.</a:t>
            </a:r>
            <a:endParaRPr lang="en-US" dirty="0"/>
          </a:p>
        </p:txBody>
      </p:sp>
      <p:sp>
        <p:nvSpPr>
          <p:cNvPr id="3" name="Content Placeholder 2"/>
          <p:cNvSpPr>
            <a:spLocks noGrp="1"/>
          </p:cNvSpPr>
          <p:nvPr>
            <p:ph idx="1"/>
          </p:nvPr>
        </p:nvSpPr>
        <p:spPr/>
        <p:txBody>
          <a:bodyPr/>
          <a:lstStyle/>
          <a:p>
            <a:endParaRPr lang="en-US"/>
          </a:p>
        </p:txBody>
      </p:sp>
      <p:graphicFrame>
        <p:nvGraphicFramePr>
          <p:cNvPr id="5" name="Chart 4"/>
          <p:cNvGraphicFramePr>
            <a:graphicFrameLocks/>
          </p:cNvGraphicFramePr>
          <p:nvPr>
            <p:extLst>
              <p:ext uri="{D42A27DB-BD31-4B8C-83A1-F6EECF244321}">
                <p14:modId xmlns:p14="http://schemas.microsoft.com/office/powerpoint/2010/main" val="2585541500"/>
              </p:ext>
            </p:extLst>
          </p:nvPr>
        </p:nvGraphicFramePr>
        <p:xfrm>
          <a:off x="457200" y="1524000"/>
          <a:ext cx="8382000" cy="4800600"/>
        </p:xfrm>
        <a:graphic>
          <a:graphicData uri="http://schemas.openxmlformats.org/drawingml/2006/chart">
            <c:chart xmlns:c="http://schemas.openxmlformats.org/drawingml/2006/chart" xmlns:r="http://schemas.openxmlformats.org/officeDocument/2006/relationships" r:id="rId2"/>
          </a:graphicData>
        </a:graphic>
      </p:graphicFrame>
      <p:sp>
        <p:nvSpPr>
          <p:cNvPr id="4" name="Date Placeholder 3"/>
          <p:cNvSpPr>
            <a:spLocks noGrp="1"/>
          </p:cNvSpPr>
          <p:nvPr>
            <p:ph type="dt" sz="half" idx="10"/>
          </p:nvPr>
        </p:nvSpPr>
        <p:spPr/>
        <p:txBody>
          <a:bodyPr/>
          <a:lstStyle/>
          <a:p>
            <a:r>
              <a:rPr lang="en-US" smtClean="0"/>
              <a:t>06-Oct-10</a:t>
            </a:r>
            <a:endParaRPr lang="en-US"/>
          </a:p>
        </p:txBody>
      </p:sp>
      <p:sp>
        <p:nvSpPr>
          <p:cNvPr id="6" name="Footer Placeholder 5"/>
          <p:cNvSpPr>
            <a:spLocks noGrp="1"/>
          </p:cNvSpPr>
          <p:nvPr>
            <p:ph type="ftr" sz="quarter" idx="11"/>
          </p:nvPr>
        </p:nvSpPr>
        <p:spPr/>
        <p:txBody>
          <a:bodyPr/>
          <a:lstStyle/>
          <a:p>
            <a:r>
              <a:rPr lang="en-US" smtClean="0"/>
              <a:t>Submission by Vic Hayes, TUDelft</a:t>
            </a:r>
            <a:endParaRPr lang="en-US"/>
          </a:p>
        </p:txBody>
      </p:sp>
      <p:sp>
        <p:nvSpPr>
          <p:cNvPr id="7" name="Slide Number Placeholder 6"/>
          <p:cNvSpPr>
            <a:spLocks noGrp="1"/>
          </p:cNvSpPr>
          <p:nvPr>
            <p:ph type="sldNum" sz="quarter" idx="12"/>
          </p:nvPr>
        </p:nvSpPr>
        <p:spPr/>
        <p:txBody>
          <a:bodyPr/>
          <a:lstStyle/>
          <a:p>
            <a:fld id="{CEE797AB-D48D-4327-9FB4-AFE8CB29DDB0}" type="slidenum">
              <a:rPr lang="en-US" smtClean="0"/>
              <a:t>9</a:t>
            </a:fld>
            <a:endParaRPr lang="en-US"/>
          </a:p>
        </p:txBody>
      </p:sp>
    </p:spTree>
    <p:extLst>
      <p:ext uri="{BB962C8B-B14F-4D97-AF65-F5344CB8AC3E}">
        <p14:creationId xmlns:p14="http://schemas.microsoft.com/office/powerpoint/2010/main" val="3632661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949</TotalTime>
  <Words>942</Words>
  <Application>Microsoft Office PowerPoint</Application>
  <PresentationFormat>On-screen Show (4:3)</PresentationFormat>
  <Paragraphs>118</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Summary of White Space ruling in the USA</vt:lpstr>
      <vt:lpstr>PowerPoint Presentation</vt:lpstr>
      <vt:lpstr>Wireless microphones</vt:lpstr>
      <vt:lpstr>Wireless microphones (2)</vt:lpstr>
      <vt:lpstr>Frequencies for unlicensed Television Band Devices (TVBDs)</vt:lpstr>
      <vt:lpstr>Types of TVBDs</vt:lpstr>
      <vt:lpstr>Power requirements for TVBDs</vt:lpstr>
      <vt:lpstr>Coverage 100 mW e.i.r.p.</vt:lpstr>
      <vt:lpstr>Coverage 4 W e.i.r.p.</vt:lpstr>
      <vt:lpstr>Power requirements for TVBDs</vt:lpstr>
      <vt:lpstr>Antenna requirements</vt:lpstr>
      <vt:lpstr>Emission limits</vt:lpstr>
      <vt:lpstr>Detection thresholds for sensing only devices</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Vic</dc:creator>
  <cp:lastModifiedBy>Vic</cp:lastModifiedBy>
  <cp:revision>21</cp:revision>
  <dcterms:created xsi:type="dcterms:W3CDTF">2010-09-28T09:47:40Z</dcterms:created>
  <dcterms:modified xsi:type="dcterms:W3CDTF">2010-10-07T08:04:17Z</dcterms:modified>
</cp:coreProperties>
</file>